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61" r:id="rId4"/>
    <p:sldId id="257" r:id="rId5"/>
    <p:sldId id="260" r:id="rId6"/>
    <p:sldId id="259"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39" autoAdjust="0"/>
  </p:normalViewPr>
  <p:slideViewPr>
    <p:cSldViewPr>
      <p:cViewPr varScale="1">
        <p:scale>
          <a:sx n="107" d="100"/>
          <a:sy n="107" d="100"/>
        </p:scale>
        <p:origin x="-84" y="-276"/>
      </p:cViewPr>
      <p:guideLst>
        <p:guide orient="horz" pos="2160"/>
        <p:guide pos="2880"/>
      </p:guideLst>
    </p:cSldViewPr>
  </p:slideViewPr>
  <p:outlineViewPr>
    <p:cViewPr>
      <p:scale>
        <a:sx n="33" d="100"/>
        <a:sy n="33" d="100"/>
      </p:scale>
      <p:origin x="48" y="2685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5F060E-FE96-430A-9D32-9D093EF36C03}" type="datetimeFigureOut">
              <a:rPr lang="en-US" smtClean="0"/>
              <a:pPr/>
              <a:t>6/20/2013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95F516-A76A-45DE-ACC0-8149960A2D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95F516-A76A-45DE-ACC0-8149960A2D8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E2FAFB-DDC2-4D38-9D66-653CBA9907D4}" type="datetimeFigureOut">
              <a:rPr lang="en-US" smtClean="0"/>
              <a:pPr/>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A6992-ADC5-4122-BE5C-58185481D8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E2FAFB-DDC2-4D38-9D66-653CBA9907D4}" type="datetimeFigureOut">
              <a:rPr lang="en-US" smtClean="0"/>
              <a:pPr/>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A6992-ADC5-4122-BE5C-58185481D8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E2FAFB-DDC2-4D38-9D66-653CBA9907D4}" type="datetimeFigureOut">
              <a:rPr lang="en-US" smtClean="0"/>
              <a:pPr/>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A6992-ADC5-4122-BE5C-58185481D8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E2FAFB-DDC2-4D38-9D66-653CBA9907D4}" type="datetimeFigureOut">
              <a:rPr lang="en-US" smtClean="0"/>
              <a:pPr/>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A6992-ADC5-4122-BE5C-58185481D8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E2FAFB-DDC2-4D38-9D66-653CBA9907D4}" type="datetimeFigureOut">
              <a:rPr lang="en-US" smtClean="0"/>
              <a:pPr/>
              <a:t>6/20/2013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A6992-ADC5-4122-BE5C-58185481D8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E2FAFB-DDC2-4D38-9D66-653CBA9907D4}" type="datetimeFigureOut">
              <a:rPr lang="en-US" smtClean="0"/>
              <a:pPr/>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A6992-ADC5-4122-BE5C-58185481D8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E2FAFB-DDC2-4D38-9D66-653CBA9907D4}" type="datetimeFigureOut">
              <a:rPr lang="en-US" smtClean="0"/>
              <a:pPr/>
              <a:t>6/20/2013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CA6992-ADC5-4122-BE5C-58185481D8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E2FAFB-DDC2-4D38-9D66-653CBA9907D4}" type="datetimeFigureOut">
              <a:rPr lang="en-US" smtClean="0"/>
              <a:pPr/>
              <a:t>6/20/2013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CA6992-ADC5-4122-BE5C-58185481D8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E2FAFB-DDC2-4D38-9D66-653CBA9907D4}" type="datetimeFigureOut">
              <a:rPr lang="en-US" smtClean="0"/>
              <a:pPr/>
              <a:t>6/20/2013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CA6992-ADC5-4122-BE5C-58185481D8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2FAFB-DDC2-4D38-9D66-653CBA9907D4}" type="datetimeFigureOut">
              <a:rPr lang="en-US" smtClean="0"/>
              <a:pPr/>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A6992-ADC5-4122-BE5C-58185481D8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2FAFB-DDC2-4D38-9D66-653CBA9907D4}" type="datetimeFigureOut">
              <a:rPr lang="en-US" smtClean="0"/>
              <a:pPr/>
              <a:t>6/20/2013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A6992-ADC5-4122-BE5C-58185481D8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2FAFB-DDC2-4D38-9D66-653CBA9907D4}" type="datetimeFigureOut">
              <a:rPr lang="en-US" smtClean="0"/>
              <a:pPr/>
              <a:t>6/20/2013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A6992-ADC5-4122-BE5C-58185481D8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t>THE COASTAL PLAINS</a:t>
            </a:r>
            <a:endParaRPr lang="en-US" sz="6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bright="14000" contrast="15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Bradley Hand ITC" pitchFamily="66" charset="0"/>
              </a:rPr>
              <a:t>Coastal Plains</a:t>
            </a:r>
            <a:endParaRPr lang="en-US" sz="6000" b="1" dirty="0">
              <a:latin typeface="Bradley Hand ITC" pitchFamily="66" charset="0"/>
            </a:endParaRPr>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r>
              <a:rPr lang="en-US" b="1" dirty="0" smtClean="0">
                <a:latin typeface="Californian FB" pitchFamily="18" charset="0"/>
              </a:rPr>
              <a:t>Coastal plains are a geologic feature found around the world and </a:t>
            </a:r>
            <a:r>
              <a:rPr lang="en-US" b="1" dirty="0">
                <a:latin typeface="Californian FB" pitchFamily="18" charset="0"/>
              </a:rPr>
              <a:t>on both the eastern and western coasts of India</a:t>
            </a:r>
            <a:r>
              <a:rPr lang="en-US" b="1" dirty="0" smtClean="0">
                <a:latin typeface="Californian FB" pitchFamily="18" charset="0"/>
              </a:rPr>
              <a:t>.</a:t>
            </a:r>
          </a:p>
          <a:p>
            <a:r>
              <a:rPr lang="en-US" b="1" dirty="0">
                <a:latin typeface="Californian FB" pitchFamily="18" charset="0"/>
              </a:rPr>
              <a:t>Coastal plains are characterized by an area of flat low lying land that is situated adjacent to a water body often a sea or </a:t>
            </a:r>
            <a:r>
              <a:rPr lang="en-US" b="1" dirty="0" smtClean="0">
                <a:latin typeface="Californian FB" pitchFamily="18" charset="0"/>
              </a:rPr>
              <a:t>ocean.</a:t>
            </a:r>
          </a:p>
          <a:p>
            <a:r>
              <a:rPr lang="en-US" b="1" dirty="0">
                <a:latin typeface="Californian FB" pitchFamily="18" charset="0"/>
              </a:rPr>
              <a:t>The coastal plains of India are relatively expansive regions which contribute significantly to the geography of the region</a:t>
            </a:r>
            <a:r>
              <a:rPr lang="en-US" b="1" dirty="0" smtClean="0">
                <a:latin typeface="Californian FB" pitchFamily="18" charset="0"/>
              </a:rPr>
              <a:t>.</a:t>
            </a:r>
          </a:p>
          <a:p>
            <a:r>
              <a:rPr lang="en-US" b="1" dirty="0">
                <a:latin typeface="Californian FB" pitchFamily="18" charset="0"/>
              </a:rPr>
              <a:t>Coastal plains have limited vegetation; however grasses and trees are not </a:t>
            </a:r>
            <a:r>
              <a:rPr lang="en-US" b="1" dirty="0" smtClean="0">
                <a:latin typeface="Californian FB" pitchFamily="18" charset="0"/>
              </a:rPr>
              <a:t>uncommon</a:t>
            </a:r>
            <a:r>
              <a:rPr lang="en-US" dirty="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dministrator\Desktop\New Folder\india-map-physiographic.jpg"/>
          <p:cNvPicPr>
            <a:picLocks noGrp="1" noChangeAspect="1" noChangeArrowheads="1"/>
          </p:cNvPicPr>
          <p:nvPr>
            <p:ph idx="1"/>
          </p:nvPr>
        </p:nvPicPr>
        <p:blipFill>
          <a:blip r:embed="rId2"/>
          <a:srcRect/>
          <a:stretch>
            <a:fillRect/>
          </a:stretch>
        </p:blipFill>
        <p:spPr bwMode="auto">
          <a:xfrm>
            <a:off x="1600200" y="228600"/>
            <a:ext cx="5486400" cy="629439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Eastern Coastal Plains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solidFill>
                  <a:srgbClr val="92D050"/>
                </a:solidFill>
              </a:rPr>
              <a:t>The eastern coastal plains are located </a:t>
            </a:r>
            <a:r>
              <a:rPr lang="en-US" b="1" dirty="0" smtClean="0">
                <a:solidFill>
                  <a:srgbClr val="92D050"/>
                </a:solidFill>
              </a:rPr>
              <a:t>on a wide stretch of land between the Eastern Ghats of India and the Bay of Bengal. This stretch of land stretches to 120 km in width at </a:t>
            </a:r>
            <a:r>
              <a:rPr lang="en-US" b="1" dirty="0" smtClean="0">
                <a:solidFill>
                  <a:srgbClr val="92D050"/>
                </a:solidFill>
              </a:rPr>
              <a:t>parts.</a:t>
            </a:r>
          </a:p>
          <a:p>
            <a:r>
              <a:rPr lang="en-US" b="1" dirty="0" smtClean="0">
                <a:solidFill>
                  <a:srgbClr val="92D050"/>
                </a:solidFill>
              </a:rPr>
              <a:t>These pains </a:t>
            </a:r>
            <a:r>
              <a:rPr lang="en-US" b="1" dirty="0" smtClean="0">
                <a:solidFill>
                  <a:srgbClr val="92D050"/>
                </a:solidFill>
              </a:rPr>
              <a:t>extend from Tamil Nadu in the south to West Bengal in the north</a:t>
            </a:r>
            <a:r>
              <a:rPr lang="en-US" b="1" dirty="0" smtClean="0">
                <a:solidFill>
                  <a:srgbClr val="92D050"/>
                </a:solidFill>
              </a:rPr>
              <a:t>.</a:t>
            </a:r>
          </a:p>
          <a:p>
            <a:r>
              <a:rPr lang="en-US" b="1" dirty="0" smtClean="0">
                <a:solidFill>
                  <a:srgbClr val="92D050"/>
                </a:solidFill>
              </a:rPr>
              <a:t>The region of the eastern coastal plains is an expansive area and is divided into six regions. </a:t>
            </a:r>
            <a:endParaRPr lang="en-US" b="1" dirty="0" smtClean="0">
              <a:solidFill>
                <a:srgbClr val="92D050"/>
              </a:solidFill>
            </a:endParaRPr>
          </a:p>
          <a:p>
            <a:r>
              <a:rPr lang="en-US" b="1" dirty="0" smtClean="0">
                <a:solidFill>
                  <a:srgbClr val="92D050"/>
                </a:solidFill>
              </a:rPr>
              <a:t>The six regions of the eastern coastal plains of India </a:t>
            </a:r>
            <a:r>
              <a:rPr lang="en-US" b="1" dirty="0" smtClean="0">
                <a:solidFill>
                  <a:srgbClr val="92D050"/>
                </a:solidFill>
              </a:rPr>
              <a:t>are-</a:t>
            </a:r>
          </a:p>
          <a:p>
            <a:pPr marL="514350" indent="-514350">
              <a:buFont typeface="+mj-lt"/>
              <a:buAutoNum type="arabicPeriod"/>
            </a:pPr>
            <a:r>
              <a:rPr lang="en-US" b="1" dirty="0" smtClean="0">
                <a:solidFill>
                  <a:srgbClr val="92D050"/>
                </a:solidFill>
              </a:rPr>
              <a:t> </a:t>
            </a:r>
            <a:r>
              <a:rPr lang="en-US" b="1" dirty="0" smtClean="0">
                <a:solidFill>
                  <a:srgbClr val="92D050"/>
                </a:solidFill>
              </a:rPr>
              <a:t>the Mahanadi </a:t>
            </a:r>
            <a:r>
              <a:rPr lang="en-US" b="1" dirty="0" smtClean="0">
                <a:solidFill>
                  <a:srgbClr val="92D050"/>
                </a:solidFill>
              </a:rPr>
              <a:t>Delta</a:t>
            </a:r>
          </a:p>
          <a:p>
            <a:pPr marL="514350" indent="-514350">
              <a:buFont typeface="+mj-lt"/>
              <a:buAutoNum type="arabicPeriod"/>
            </a:pPr>
            <a:r>
              <a:rPr lang="en-US" b="1" dirty="0" smtClean="0">
                <a:solidFill>
                  <a:srgbClr val="92D050"/>
                </a:solidFill>
              </a:rPr>
              <a:t> </a:t>
            </a:r>
            <a:r>
              <a:rPr lang="en-US" b="1" dirty="0" smtClean="0">
                <a:solidFill>
                  <a:srgbClr val="92D050"/>
                </a:solidFill>
              </a:rPr>
              <a:t>the Southern Andhra Pradesh </a:t>
            </a:r>
            <a:r>
              <a:rPr lang="en-US" b="1" dirty="0" smtClean="0">
                <a:solidFill>
                  <a:srgbClr val="92D050"/>
                </a:solidFill>
              </a:rPr>
              <a:t>Plain</a:t>
            </a:r>
          </a:p>
          <a:p>
            <a:pPr marL="514350" indent="-514350">
              <a:buFont typeface="+mj-lt"/>
              <a:buAutoNum type="arabicPeriod"/>
            </a:pPr>
            <a:r>
              <a:rPr lang="en-US" b="1" dirty="0" smtClean="0">
                <a:solidFill>
                  <a:srgbClr val="92D050"/>
                </a:solidFill>
              </a:rPr>
              <a:t> </a:t>
            </a:r>
            <a:r>
              <a:rPr lang="en-US" b="1" dirty="0" smtClean="0">
                <a:solidFill>
                  <a:srgbClr val="92D050"/>
                </a:solidFill>
              </a:rPr>
              <a:t>the Krishna Godavari </a:t>
            </a:r>
            <a:r>
              <a:rPr lang="en-US" b="1" dirty="0" smtClean="0">
                <a:solidFill>
                  <a:srgbClr val="92D050"/>
                </a:solidFill>
              </a:rPr>
              <a:t>deltas </a:t>
            </a:r>
          </a:p>
          <a:p>
            <a:pPr marL="514350" indent="-514350">
              <a:buFont typeface="+mj-lt"/>
              <a:buAutoNum type="arabicPeriod"/>
            </a:pPr>
            <a:r>
              <a:rPr lang="en-US" b="1" dirty="0" smtClean="0">
                <a:solidFill>
                  <a:srgbClr val="92D050"/>
                </a:solidFill>
              </a:rPr>
              <a:t>the </a:t>
            </a:r>
            <a:r>
              <a:rPr lang="en-US" b="1" dirty="0" smtClean="0">
                <a:solidFill>
                  <a:srgbClr val="92D050"/>
                </a:solidFill>
              </a:rPr>
              <a:t>Kanyakumari Coast</a:t>
            </a:r>
            <a:r>
              <a:rPr lang="en-US" b="1" dirty="0" smtClean="0">
                <a:solidFill>
                  <a:srgbClr val="92D050"/>
                </a:solidFill>
              </a:rPr>
              <a:t>,</a:t>
            </a:r>
          </a:p>
          <a:p>
            <a:pPr marL="514350" indent="-514350">
              <a:buFont typeface="+mj-lt"/>
              <a:buAutoNum type="arabicPeriod"/>
            </a:pPr>
            <a:r>
              <a:rPr lang="en-US" b="1" dirty="0" smtClean="0">
                <a:solidFill>
                  <a:srgbClr val="92D050"/>
                </a:solidFill>
              </a:rPr>
              <a:t> </a:t>
            </a:r>
            <a:r>
              <a:rPr lang="en-US" b="1" dirty="0" smtClean="0">
                <a:solidFill>
                  <a:srgbClr val="92D050"/>
                </a:solidFill>
              </a:rPr>
              <a:t>the </a:t>
            </a:r>
            <a:r>
              <a:rPr lang="en-US" b="1" dirty="0" smtClean="0">
                <a:solidFill>
                  <a:srgbClr val="92D050"/>
                </a:solidFill>
              </a:rPr>
              <a:t>Coromandel </a:t>
            </a:r>
          </a:p>
          <a:p>
            <a:pPr marL="514350" indent="-514350">
              <a:buFont typeface="+mj-lt"/>
              <a:buAutoNum type="arabicPeriod"/>
            </a:pPr>
            <a:r>
              <a:rPr lang="en-US" b="1" dirty="0" smtClean="0">
                <a:solidFill>
                  <a:srgbClr val="92D050"/>
                </a:solidFill>
              </a:rPr>
              <a:t>the </a:t>
            </a:r>
            <a:r>
              <a:rPr lang="en-US" b="1" dirty="0" smtClean="0">
                <a:solidFill>
                  <a:srgbClr val="92D050"/>
                </a:solidFill>
              </a:rPr>
              <a:t>Sandy Coastal regions</a:t>
            </a:r>
            <a:r>
              <a:rPr lang="en-US" b="1" dirty="0" smtClean="0">
                <a:solidFill>
                  <a:srgbClr val="92D050"/>
                </a:solidFill>
              </a:rPr>
              <a:t>.</a:t>
            </a:r>
            <a:endParaRPr lang="en-US" b="1" dirty="0" smtClean="0">
              <a:solidFill>
                <a:srgbClr val="92D050"/>
              </a:solidFill>
            </a:endParaRPr>
          </a:p>
          <a:p>
            <a:endParaRPr lang="en-US" dirty="0"/>
          </a:p>
        </p:txBody>
      </p:sp>
      <p:pic>
        <p:nvPicPr>
          <p:cNvPr id="1026" name="Picture 2" descr="C:\Documents and Settings\Administrator\Desktop\New Folder\images (5).jpg"/>
          <p:cNvPicPr>
            <a:picLocks noChangeAspect="1" noChangeArrowheads="1"/>
          </p:cNvPicPr>
          <p:nvPr/>
        </p:nvPicPr>
        <p:blipFill>
          <a:blip r:embed="rId3"/>
          <a:srcRect/>
          <a:stretch>
            <a:fillRect/>
          </a:stretch>
        </p:blipFill>
        <p:spPr bwMode="auto">
          <a:xfrm>
            <a:off x="5562600" y="4229247"/>
            <a:ext cx="3000866" cy="224775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a:effectLst>
            <a:outerShdw blurRad="50800" dist="38100" dir="16200000" rotWithShape="0">
              <a:prstClr val="black">
                <a:alpha val="40000"/>
              </a:prstClr>
            </a:outerShdw>
          </a:effectLst>
        </p:spPr>
        <p:txBody>
          <a:bodyPr>
            <a:normAutofit fontScale="90000"/>
          </a:bodyPr>
          <a:lstStyle/>
          <a:p>
            <a:r>
              <a:rPr lang="en-US" dirty="0" smtClean="0"/>
              <a:t>CLIMATE </a:t>
            </a:r>
            <a:br>
              <a:rPr lang="en-US" dirty="0" smtClean="0"/>
            </a:br>
            <a:r>
              <a:rPr lang="en-US" dirty="0" smtClean="0"/>
              <a:t>(Eastern Coastal Plains)</a:t>
            </a:r>
            <a:endParaRPr lang="en-US" dirty="0"/>
          </a:p>
        </p:txBody>
      </p:sp>
      <p:sp>
        <p:nvSpPr>
          <p:cNvPr id="3" name="Content Placeholder 2"/>
          <p:cNvSpPr>
            <a:spLocks noGrp="1"/>
          </p:cNvSpPr>
          <p:nvPr>
            <p:ph idx="1"/>
          </p:nvPr>
        </p:nvSpPr>
        <p:spPr>
          <a:no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p:spPr>
        <p:txBody>
          <a:bodyPr>
            <a:normAutofit fontScale="92500" lnSpcReduction="10000"/>
          </a:bodyPr>
          <a:lstStyle/>
          <a:p>
            <a:r>
              <a:rPr lang="en-US" b="1" dirty="0" smtClean="0"/>
              <a:t>The eastern coastal plains are characterized by a temperature that exceeds 30 degrees Celsius and also experiences high levels of humidity.</a:t>
            </a:r>
          </a:p>
          <a:p>
            <a:r>
              <a:rPr lang="en-US" b="1" dirty="0" smtClean="0"/>
              <a:t>The </a:t>
            </a:r>
            <a:r>
              <a:rPr lang="en-US" b="1" dirty="0" smtClean="0"/>
              <a:t>rainfall of the region is also abundant in the region with rainfall amounts in excess of 1000mm annually with the amount usually approaching 3000mm. </a:t>
            </a:r>
            <a:endParaRPr lang="en-US" b="1" dirty="0" smtClean="0"/>
          </a:p>
          <a:p>
            <a:r>
              <a:rPr lang="en-US" b="1" dirty="0" smtClean="0"/>
              <a:t>The region </a:t>
            </a:r>
            <a:r>
              <a:rPr lang="en-US" b="1" dirty="0" smtClean="0"/>
              <a:t>of the eastern coastal plains is subject to both northeast and southwest monsoon rains when these storms are in season.</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4000"/>
            <a:lum bright="29000" contrast="16000"/>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Western Coastal Plains</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solidFill>
                  <a:schemeClr val="tx1">
                    <a:lumMod val="95000"/>
                    <a:lumOff val="5000"/>
                  </a:schemeClr>
                </a:solidFill>
              </a:rPr>
              <a:t>The western coastal </a:t>
            </a:r>
            <a:r>
              <a:rPr lang="en-US" b="1" dirty="0" smtClean="0">
                <a:solidFill>
                  <a:schemeClr val="tx1">
                    <a:lumMod val="95000"/>
                    <a:lumOff val="5000"/>
                  </a:schemeClr>
                </a:solidFill>
              </a:rPr>
              <a:t>plains </a:t>
            </a:r>
            <a:r>
              <a:rPr lang="en-US" b="1" dirty="0" smtClean="0">
                <a:solidFill>
                  <a:schemeClr val="tx1">
                    <a:lumMod val="95000"/>
                    <a:lumOff val="5000"/>
                  </a:schemeClr>
                </a:solidFill>
              </a:rPr>
              <a:t>of </a:t>
            </a:r>
            <a:r>
              <a:rPr lang="en-US" b="1" dirty="0" smtClean="0">
                <a:solidFill>
                  <a:schemeClr val="tx1">
                    <a:lumMod val="95000"/>
                    <a:lumOff val="5000"/>
                  </a:schemeClr>
                </a:solidFill>
              </a:rPr>
              <a:t>India are </a:t>
            </a:r>
            <a:r>
              <a:rPr lang="en-US" b="1" dirty="0" smtClean="0">
                <a:solidFill>
                  <a:schemeClr val="tx1">
                    <a:lumMod val="95000"/>
                    <a:lumOff val="5000"/>
                  </a:schemeClr>
                </a:solidFill>
              </a:rPr>
              <a:t>located in the west of India between the Western Ghats and the Arabian </a:t>
            </a:r>
            <a:r>
              <a:rPr lang="en-US" b="1" dirty="0" smtClean="0">
                <a:solidFill>
                  <a:schemeClr val="tx1">
                    <a:lumMod val="95000"/>
                    <a:lumOff val="5000"/>
                  </a:schemeClr>
                </a:solidFill>
              </a:rPr>
              <a:t>Sea on </a:t>
            </a:r>
            <a:r>
              <a:rPr lang="en-US" b="1" dirty="0" smtClean="0">
                <a:solidFill>
                  <a:schemeClr val="tx1">
                    <a:lumMod val="95000"/>
                    <a:lumOff val="5000"/>
                  </a:schemeClr>
                </a:solidFill>
              </a:rPr>
              <a:t>a narrow strip of land. </a:t>
            </a:r>
            <a:endParaRPr lang="en-US" b="1" dirty="0" smtClean="0">
              <a:solidFill>
                <a:schemeClr val="tx1">
                  <a:lumMod val="95000"/>
                  <a:lumOff val="5000"/>
                </a:schemeClr>
              </a:solidFill>
            </a:endParaRPr>
          </a:p>
          <a:p>
            <a:r>
              <a:rPr lang="en-US" b="1" dirty="0" smtClean="0">
                <a:solidFill>
                  <a:schemeClr val="tx1">
                    <a:lumMod val="95000"/>
                    <a:lumOff val="5000"/>
                  </a:schemeClr>
                </a:solidFill>
              </a:rPr>
              <a:t>They </a:t>
            </a:r>
            <a:r>
              <a:rPr lang="en-US" b="1" dirty="0" smtClean="0">
                <a:solidFill>
                  <a:schemeClr val="tx1">
                    <a:lumMod val="95000"/>
                    <a:lumOff val="5000"/>
                  </a:schemeClr>
                </a:solidFill>
              </a:rPr>
              <a:t>extend from Gujarat in the north down 50 km to the south in Kerala </a:t>
            </a:r>
            <a:endParaRPr lang="en-US" b="1" dirty="0" smtClean="0">
              <a:solidFill>
                <a:schemeClr val="tx1">
                  <a:lumMod val="95000"/>
                  <a:lumOff val="5000"/>
                </a:schemeClr>
              </a:solidFill>
            </a:endParaRPr>
          </a:p>
          <a:p>
            <a:r>
              <a:rPr lang="en-US" b="1" dirty="0" smtClean="0">
                <a:solidFill>
                  <a:schemeClr val="tx1">
                    <a:lumMod val="95000"/>
                    <a:lumOff val="5000"/>
                  </a:schemeClr>
                </a:solidFill>
              </a:rPr>
              <a:t>The western coastal plains are smaller than their eastern counterpart and the region is divided into three parts. The western coastal plains are divided into the regions </a:t>
            </a:r>
            <a:r>
              <a:rPr lang="en-US" b="1" dirty="0" smtClean="0">
                <a:solidFill>
                  <a:schemeClr val="tx1">
                    <a:lumMod val="95000"/>
                    <a:lumOff val="5000"/>
                  </a:schemeClr>
                </a:solidFill>
              </a:rPr>
              <a:t>of-</a:t>
            </a:r>
          </a:p>
          <a:p>
            <a:pPr marL="514350" indent="-514350">
              <a:buFont typeface="+mj-lt"/>
              <a:buAutoNum type="arabicPeriod"/>
            </a:pPr>
            <a:r>
              <a:rPr lang="en-US" b="1" dirty="0" smtClean="0">
                <a:solidFill>
                  <a:schemeClr val="tx1">
                    <a:lumMod val="95000"/>
                    <a:lumOff val="5000"/>
                  </a:schemeClr>
                </a:solidFill>
              </a:rPr>
              <a:t>Konkan</a:t>
            </a:r>
          </a:p>
          <a:p>
            <a:pPr marL="514350" indent="-514350">
              <a:buFont typeface="+mj-lt"/>
              <a:buAutoNum type="arabicPeriod"/>
            </a:pPr>
            <a:r>
              <a:rPr lang="en-US" b="1" dirty="0" smtClean="0">
                <a:solidFill>
                  <a:schemeClr val="tx1">
                    <a:lumMod val="95000"/>
                    <a:lumOff val="5000"/>
                  </a:schemeClr>
                </a:solidFill>
              </a:rPr>
              <a:t> Kanara </a:t>
            </a:r>
          </a:p>
          <a:p>
            <a:pPr marL="514350" indent="-514350">
              <a:buFont typeface="+mj-lt"/>
              <a:buAutoNum type="arabicPeriod"/>
            </a:pPr>
            <a:r>
              <a:rPr lang="en-US" b="1" dirty="0" smtClean="0">
                <a:solidFill>
                  <a:schemeClr val="tx1">
                    <a:lumMod val="95000"/>
                    <a:lumOff val="5000"/>
                  </a:schemeClr>
                </a:solidFill>
              </a:rPr>
              <a:t>T</a:t>
            </a:r>
            <a:r>
              <a:rPr lang="en-US" b="1" dirty="0" smtClean="0">
                <a:solidFill>
                  <a:schemeClr val="tx1">
                    <a:lumMod val="95000"/>
                    <a:lumOff val="5000"/>
                  </a:schemeClr>
                </a:solidFill>
              </a:rPr>
              <a:t>he </a:t>
            </a:r>
            <a:r>
              <a:rPr lang="en-US" b="1" dirty="0" smtClean="0">
                <a:solidFill>
                  <a:schemeClr val="tx1">
                    <a:lumMod val="95000"/>
                    <a:lumOff val="5000"/>
                  </a:schemeClr>
                </a:solidFill>
              </a:rPr>
              <a:t>Malabar Coast</a:t>
            </a:r>
            <a:r>
              <a:rPr lang="en-US" b="1" dirty="0" smtClean="0">
                <a:solidFill>
                  <a:schemeClr val="tx1">
                    <a:lumMod val="95000"/>
                    <a:lumOff val="5000"/>
                  </a:schemeClr>
                </a:solidFill>
              </a:rPr>
              <a:t>.</a:t>
            </a:r>
          </a:p>
          <a:p>
            <a:r>
              <a:rPr lang="en-US" b="1" dirty="0" smtClean="0">
                <a:solidFill>
                  <a:schemeClr val="tx1">
                    <a:lumMod val="95000"/>
                    <a:lumOff val="5000"/>
                  </a:schemeClr>
                </a:solidFill>
              </a:rPr>
              <a:t>They are characterized </a:t>
            </a:r>
            <a:r>
              <a:rPr lang="en-US" b="1" dirty="0" smtClean="0">
                <a:solidFill>
                  <a:schemeClr val="tx1">
                    <a:lumMod val="95000"/>
                    <a:lumOff val="5000"/>
                  </a:schemeClr>
                </a:solidFill>
              </a:rPr>
              <a:t>by numerous backwaters and rivers that flow into the region. These rivers that flow into the region lead to the forming of estuaries that are found in the western coastal plains of </a:t>
            </a:r>
            <a:r>
              <a:rPr lang="en-US" b="1" dirty="0" smtClean="0">
                <a:solidFill>
                  <a:schemeClr val="tx1">
                    <a:lumMod val="95000"/>
                    <a:lumOff val="5000"/>
                  </a:schemeClr>
                </a:solidFill>
              </a:rPr>
              <a:t>India.</a:t>
            </a:r>
          </a:p>
          <a:p>
            <a:r>
              <a:rPr lang="en-US" b="1" dirty="0" smtClean="0">
                <a:solidFill>
                  <a:schemeClr val="tx1">
                    <a:lumMod val="95000"/>
                    <a:lumOff val="5000"/>
                  </a:schemeClr>
                </a:solidFill>
              </a:rPr>
              <a:t>The maximum storm activity on the western coastal plains occurs in the month of March</a:t>
            </a:r>
            <a:endParaRPr lang="en-US" b="1"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pic>
        <p:nvPicPr>
          <p:cNvPr id="3074" name="Picture 2" descr="C:\Documents and Settings\Administrator\Desktop\New Folder\western ghats.JPG"/>
          <p:cNvPicPr>
            <a:picLocks noChangeAspect="1" noChangeArrowheads="1"/>
          </p:cNvPicPr>
          <p:nvPr/>
        </p:nvPicPr>
        <p:blipFill>
          <a:blip r:embed="rId2"/>
          <a:srcRect/>
          <a:stretch>
            <a:fillRect/>
          </a:stretch>
        </p:blipFill>
        <p:spPr bwMode="auto">
          <a:xfrm>
            <a:off x="228600" y="152400"/>
            <a:ext cx="3962400" cy="2971800"/>
          </a:xfrm>
          <a:prstGeom prst="rect">
            <a:avLst/>
          </a:prstGeom>
          <a:ln>
            <a:noFill/>
          </a:ln>
          <a:effectLst>
            <a:outerShdw blurRad="292100" dist="139700" dir="2700000" algn="tl" rotWithShape="0">
              <a:srgbClr val="333333">
                <a:alpha val="65000"/>
              </a:srgbClr>
            </a:outerShdw>
          </a:effectLst>
        </p:spPr>
      </p:pic>
      <p:pic>
        <p:nvPicPr>
          <p:cNvPr id="3075" name="Picture 3" descr="C:\Documents and Settings\Administrator\Desktop\New Folder\Trip-to-Sri-Lanka11.jpg"/>
          <p:cNvPicPr>
            <a:picLocks noChangeAspect="1" noChangeArrowheads="1"/>
          </p:cNvPicPr>
          <p:nvPr/>
        </p:nvPicPr>
        <p:blipFill>
          <a:blip r:embed="rId3"/>
          <a:srcRect/>
          <a:stretch>
            <a:fillRect/>
          </a:stretch>
        </p:blipFill>
        <p:spPr bwMode="auto">
          <a:xfrm>
            <a:off x="152400" y="4648200"/>
            <a:ext cx="2971800" cy="2057400"/>
          </a:xfrm>
          <a:prstGeom prst="rect">
            <a:avLst/>
          </a:prstGeom>
          <a:ln w="88900" cap="sq" cmpd="thickThin">
            <a:solidFill>
              <a:srgbClr val="000000"/>
            </a:solidFill>
            <a:prstDash val="solid"/>
            <a:miter lim="800000"/>
          </a:ln>
          <a:effectLst>
            <a:innerShdw blurRad="76200">
              <a:srgbClr val="000000"/>
            </a:innerShdw>
          </a:effectLst>
        </p:spPr>
      </p:pic>
      <p:pic>
        <p:nvPicPr>
          <p:cNvPr id="3076" name="Picture 4" descr="C:\Documents and Settings\Administrator\Desktop\New Folder\travelling-in-india-during-monsoon.jpg"/>
          <p:cNvPicPr>
            <a:picLocks noChangeAspect="1" noChangeArrowheads="1"/>
          </p:cNvPicPr>
          <p:nvPr/>
        </p:nvPicPr>
        <p:blipFill>
          <a:blip r:embed="rId4"/>
          <a:srcRect/>
          <a:stretch>
            <a:fillRect/>
          </a:stretch>
        </p:blipFill>
        <p:spPr bwMode="auto">
          <a:xfrm>
            <a:off x="4572000" y="152400"/>
            <a:ext cx="4292600" cy="295143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3077" name="Picture 5" descr="C:\Documents and Settings\Administrator\Desktop\New Folder\images (7).jpg"/>
          <p:cNvPicPr>
            <a:picLocks noChangeAspect="1" noChangeArrowheads="1"/>
          </p:cNvPicPr>
          <p:nvPr/>
        </p:nvPicPr>
        <p:blipFill>
          <a:blip r:embed="rId5"/>
          <a:srcRect/>
          <a:stretch>
            <a:fillRect/>
          </a:stretch>
        </p:blipFill>
        <p:spPr bwMode="auto">
          <a:xfrm>
            <a:off x="5334000" y="4475357"/>
            <a:ext cx="3657599" cy="223024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3079" name="Picture 7" descr="C:\Documents and Settings\Administrator\Desktop\New Folder\images (4).jpg"/>
          <p:cNvPicPr>
            <a:picLocks noChangeAspect="1" noChangeArrowheads="1"/>
          </p:cNvPicPr>
          <p:nvPr/>
        </p:nvPicPr>
        <p:blipFill>
          <a:blip r:embed="rId6"/>
          <a:srcRect/>
          <a:stretch>
            <a:fillRect/>
          </a:stretch>
        </p:blipFill>
        <p:spPr bwMode="auto">
          <a:xfrm>
            <a:off x="3429000" y="4495800"/>
            <a:ext cx="1828799" cy="20574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11" name="Rectangle 10"/>
          <p:cNvSpPr/>
          <p:nvPr/>
        </p:nvSpPr>
        <p:spPr>
          <a:xfrm>
            <a:off x="2057400" y="3276600"/>
            <a:ext cx="4908460" cy="923330"/>
          </a:xfrm>
          <a:prstGeom prst="rect">
            <a:avLst/>
          </a:prstGeom>
        </p:spPr>
        <p:style>
          <a:lnRef idx="3">
            <a:schemeClr val="lt1"/>
          </a:lnRef>
          <a:fillRef idx="1">
            <a:schemeClr val="accent1"/>
          </a:fillRef>
          <a:effectRef idx="1">
            <a:schemeClr val="accent1"/>
          </a:effectRef>
          <a:fontRef idx="minor">
            <a:schemeClr val="lt1"/>
          </a:fontRef>
        </p:style>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COS</a:t>
            </a: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a:t>
            </a: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TAL PLAINS</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00200"/>
            <a:ext cx="7772400" cy="1470025"/>
          </a:xfrm>
        </p:spPr>
        <p:txBody>
          <a:bodyPr>
            <a:noAutofit/>
          </a:bodyPr>
          <a:lstStyle/>
          <a:p>
            <a:r>
              <a:rPr lang="en-US" sz="9600" dirty="0" smtClean="0"/>
              <a:t>THANK YOU….</a:t>
            </a:r>
            <a:endParaRPr lang="en-US" sz="9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410</Words>
  <Application>Microsoft Office PowerPoint</Application>
  <PresentationFormat>On-screen Show (4:3)</PresentationFormat>
  <Paragraphs>33</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COASTAL PLAINS</vt:lpstr>
      <vt:lpstr>Coastal Plains</vt:lpstr>
      <vt:lpstr>Slide 3</vt:lpstr>
      <vt:lpstr>Eastern Coastal Plains</vt:lpstr>
      <vt:lpstr>CLIMATE  (Eastern Coastal Plains)</vt:lpstr>
      <vt:lpstr>Western Coastal Plains</vt:lpstr>
      <vt:lpstr>Slide 7</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COASTAL PLAINS</dc:title>
  <dc:creator>ABC</dc:creator>
  <cp:lastModifiedBy>ABC</cp:lastModifiedBy>
  <cp:revision>12</cp:revision>
  <dcterms:created xsi:type="dcterms:W3CDTF">2013-06-20T13:27:47Z</dcterms:created>
  <dcterms:modified xsi:type="dcterms:W3CDTF">2013-06-20T16:59:24Z</dcterms:modified>
</cp:coreProperties>
</file>