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2" r:id="rId2"/>
    <p:sldId id="323" r:id="rId3"/>
    <p:sldId id="326" r:id="rId4"/>
    <p:sldId id="328" r:id="rId5"/>
    <p:sldId id="333" r:id="rId6"/>
    <p:sldId id="330" r:id="rId7"/>
    <p:sldId id="334" r:id="rId8"/>
    <p:sldId id="335" r:id="rId9"/>
    <p:sldId id="338" r:id="rId10"/>
    <p:sldId id="339" r:id="rId11"/>
    <p:sldId id="340" r:id="rId12"/>
    <p:sldId id="341" r:id="rId13"/>
    <p:sldId id="387" r:id="rId14"/>
    <p:sldId id="394" r:id="rId15"/>
    <p:sldId id="390" r:id="rId16"/>
    <p:sldId id="395" r:id="rId17"/>
    <p:sldId id="396" r:id="rId18"/>
    <p:sldId id="397" r:id="rId19"/>
    <p:sldId id="354" r:id="rId20"/>
    <p:sldId id="355" r:id="rId21"/>
    <p:sldId id="356" r:id="rId22"/>
    <p:sldId id="357" r:id="rId23"/>
    <p:sldId id="344" r:id="rId24"/>
    <p:sldId id="345" r:id="rId25"/>
    <p:sldId id="346" r:id="rId26"/>
    <p:sldId id="347" r:id="rId27"/>
    <p:sldId id="359" r:id="rId28"/>
    <p:sldId id="361" r:id="rId29"/>
    <p:sldId id="362" r:id="rId30"/>
    <p:sldId id="363" r:id="rId31"/>
    <p:sldId id="364" r:id="rId32"/>
    <p:sldId id="368" r:id="rId33"/>
    <p:sldId id="380" r:id="rId34"/>
    <p:sldId id="381" r:id="rId35"/>
    <p:sldId id="382" r:id="rId36"/>
    <p:sldId id="371" r:id="rId37"/>
    <p:sldId id="374" r:id="rId38"/>
    <p:sldId id="375" r:id="rId39"/>
    <p:sldId id="376" r:id="rId40"/>
    <p:sldId id="383" r:id="rId41"/>
    <p:sldId id="385" r:id="rId42"/>
    <p:sldId id="386" r:id="rId43"/>
    <p:sldId id="398" r:id="rId44"/>
    <p:sldId id="389" r:id="rId45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1339-4FBA-45AD-9656-70F0773CACC1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00D4-DDF0-4F08-B638-27C958B00F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00D4-DDF0-4F08-B638-27C958B00F4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338F-8E31-4772-B515-347335F7969A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405A-74C0-4F02-936B-7CA9AF38CB87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8138-87F3-4EFB-BD7D-613E9C222C54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9567-B286-4FF7-861C-584B5CA9D171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FF70-6A1B-4553-99A9-E239BD5612A4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AC73-AD34-434D-B681-2542C67C45FE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93AC-1681-4481-8D65-404084EF14BF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C5FE-AD46-42C1-9D4B-64490915A3BC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344-FB79-4035-B4A7-876A44EED9BB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3BBC-DCD2-4E04-8D6A-2F86F9545673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6DE8-78C8-4879-8CE2-C8BBC1ADF0EC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1DD3-16F0-4FB5-8FDA-129127D3EE01}" type="datetime1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D3BA-4275-464D-8BA8-7621B163BF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819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EXAMINATION REFORMS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657600"/>
            <a:ext cx="8153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Social Studies</a:t>
            </a:r>
            <a:endParaRPr kumimoji="0" lang="en-US" sz="66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algn="ctr">
              <a:lnSpc>
                <a:spcPct val="150000"/>
              </a:lnSpc>
            </a:pP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Note: </a:t>
            </a:r>
          </a:p>
          <a:p>
            <a:pPr marL="58738"/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1.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ప్రత్యేకమైన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Time Table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అవసరంలేదు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.</a:t>
            </a:r>
          </a:p>
          <a:p>
            <a:pPr marL="58738"/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2.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బోధనలో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భాగంగా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నిర్వహించుకోవచ్చు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.</a:t>
            </a:r>
          </a:p>
          <a:p>
            <a:pPr marL="58738"/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3.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పరీక్షాంశాలను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రెండు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పేపర్ల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నుంచి </a:t>
            </a:r>
            <a:r>
              <a:rPr lang="en-US" sz="5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తీసుకోవచ్చు</a:t>
            </a:r>
            <a:r>
              <a:rPr lang="en-US" sz="5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.</a:t>
            </a:r>
            <a:endParaRPr lang="en-US" sz="6000" dirty="0" smtClean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57150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56821"/>
            <a:ext cx="8458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4800" dirty="0" smtClean="0">
                <a:solidFill>
                  <a:srgbClr val="FFC000"/>
                </a:solidFill>
                <a:latin typeface="Arial Black" pitchFamily="34" charset="0"/>
              </a:rPr>
              <a:t>Post Slip Test Activities</a:t>
            </a:r>
          </a:p>
          <a:p>
            <a:pPr marL="9144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rgbClr val="92D050"/>
                </a:solidFill>
              </a:rPr>
              <a:t>Question wise Analysis</a:t>
            </a:r>
          </a:p>
          <a:p>
            <a:pPr marL="9144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rgbClr val="92D050"/>
                </a:solidFill>
              </a:rPr>
              <a:t>Identifying Reasons for lagging behind</a:t>
            </a:r>
          </a:p>
          <a:p>
            <a:pPr marL="9144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6000" b="1" dirty="0" smtClean="0">
                <a:solidFill>
                  <a:srgbClr val="92D050"/>
                </a:solidFill>
              </a:rPr>
              <a:t>Remedial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915400" cy="7842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SUMMATIVE ASSESSMENT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85994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రాత</a:t>
            </a: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పరీక్ష</a:t>
            </a:r>
            <a:endParaRPr lang="en-US" sz="4400" dirty="0" smtClean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అన్ని విద్యా ప్రమాణాలు – భారత్వం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80 Marks Written Test – VI to VIII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40 Marks Written Test – IX &amp; 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20 Marks weightage - 4 FAs &amp; 2 SAs.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(4X50=200 + 2X80=160: total = 360)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Ex:</a:t>
            </a:r>
            <a:endParaRPr lang="en-US" sz="4400" dirty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</p:txBody>
      </p:sp>
      <p:pic>
        <p:nvPicPr>
          <p:cNvPr id="1026" name="Picture 2" descr="C:\Users\SURESH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181600"/>
            <a:ext cx="1427162" cy="14271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189161" y="5367336"/>
            <a:ext cx="783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252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189161" y="5900736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360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429000" y="5562600"/>
            <a:ext cx="236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252/18</a:t>
            </a:r>
            <a:endParaRPr lang="en-US" sz="3600" dirty="0"/>
          </a:p>
        </p:txBody>
      </p:sp>
      <p:pic>
        <p:nvPicPr>
          <p:cNvPr id="14" name="Picture 2" descr="C:\Users\SURESH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181600"/>
            <a:ext cx="1427162" cy="142716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096000" y="5334000"/>
            <a:ext cx="106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14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20</a:t>
            </a:r>
            <a:endParaRPr lang="en-US" sz="4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914400"/>
            <a:ext cx="3886200" cy="510647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పేపర్ వారీగా సిలబస్ విభజన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9 వ తరగతి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పేపర్ 1</a:t>
            </a:r>
          </a:p>
          <a:p>
            <a:pPr algn="ctr">
              <a:defRPr/>
            </a:pPr>
            <a:r>
              <a:rPr lang="en-US" sz="5200" dirty="0" smtClean="0">
                <a:solidFill>
                  <a:schemeClr val="accent6">
                    <a:lumMod val="75000"/>
                  </a:schemeClr>
                </a:solidFill>
                <a:latin typeface="Ramabhadra" pitchFamily="2" charset="0"/>
                <a:cs typeface="Ramabhadra" pitchFamily="2" charset="0"/>
              </a:rPr>
              <a:t>Units 1 to 11</a:t>
            </a:r>
            <a:endParaRPr lang="en-US" sz="5200" dirty="0">
              <a:solidFill>
                <a:schemeClr val="accent6">
                  <a:lumMod val="75000"/>
                </a:schemeClr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366891"/>
            <a:ext cx="579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1.	uó„Ö$T ` eTq+	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2.	uó„Ö$T`€esÁDeTT\T	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3.	Èý²esÁD+		</a:t>
            </a:r>
          </a:p>
          <a:p>
            <a:r>
              <a:rPr lang="es-ES" sz="3600" dirty="0" smtClean="0">
                <a:solidFill>
                  <a:schemeClr val="bg1"/>
                </a:solidFill>
                <a:latin typeface="PallaviBold" pitchFamily="2" charset="2"/>
              </a:rPr>
              <a:t>4.	yÔesÁD+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5.	JyesÁD+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6.	uó²sÁÔá&lt;ûXø+ýË e«ekÍjáT+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7.	uó²sÁÔá&lt;ûXø+ýË |Ÿ]çXøeT\T	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8.	uó²sÁÔá&lt;ûXø+ýË dy ¿±sÁ«¿£ý²bÍ\T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9.	ç&lt;Še«e«edŸœ ` ‹TTD+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10.	&lt;óŠsÁ\T ` Jeqe«jáT+	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PallaviBold" pitchFamily="2" charset="2"/>
              </a:rPr>
              <a:t>11.	ç|Ÿuó„TÔáÇ ‹&amp;î¨{Ù ` |ŸqT•\T	</a:t>
            </a:r>
            <a:endParaRPr lang="en-US" sz="3600" dirty="0">
              <a:solidFill>
                <a:schemeClr val="bg1"/>
              </a:solidFill>
              <a:latin typeface="PallaviBold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474226"/>
            <a:ext cx="3581400" cy="5926574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పేపర్ వారీగా సిలబస్ విభజన</a:t>
            </a:r>
          </a:p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9 వ తరగతి</a:t>
            </a:r>
          </a:p>
          <a:p>
            <a:pPr algn="ctr">
              <a:defRPr/>
            </a:pPr>
            <a:r>
              <a:rPr lang="en-US" sz="440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పేపర్ 2</a:t>
            </a:r>
            <a:endParaRPr lang="en-US" sz="44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pPr algn="ctr">
              <a:defRPr/>
            </a:pP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Ramabhadra" pitchFamily="2" charset="0"/>
                <a:cs typeface="Ramabhadra" pitchFamily="2" charset="0"/>
              </a:rPr>
              <a:t>Units 12 to 24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609600"/>
            <a:ext cx="8305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12. </a:t>
            </a:r>
            <a:r>
              <a:rPr lang="en-US" sz="2800" dirty="0" err="1" smtClean="0">
                <a:solidFill>
                  <a:schemeClr val="bg1"/>
                </a:solidFill>
                <a:latin typeface="PallaviBold" pitchFamily="2" charset="2"/>
              </a:rPr>
              <a:t>jáTÖsÁ|týË</a:t>
            </a:r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 eÖsÁTÔáTq• kÍ+dŸØ Ü¿£ </a:t>
            </a:r>
            <a:r>
              <a:rPr lang="en-US" sz="2800" dirty="0" err="1" smtClean="0">
                <a:solidFill>
                  <a:schemeClr val="bg1"/>
                </a:solidFill>
                <a:latin typeface="PallaviBold" pitchFamily="2" charset="2"/>
              </a:rPr>
              <a:t>dŸ+ç|Ÿ</a:t>
            </a:r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&lt;‘jáÖ\T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13. 17, 18e XøÔu²Æ\ýË ç|ŸC²kÍÇ$T¿£, C²rjáTy&lt;Š $|Ÿ¢y\T 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14. 19e XøÔ‹Æ+ýË ç|ŸC²kÍÇ$T¿£, C²rjáTy&lt;Š $|Ÿ¢y\T 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15. bÍ]çXæ$T¿¡¿£sÁD, kÍeÖ›¿£ eÖsÁTÎ	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16. kÍeÖ›¿£ “sÁdŸHÃ&lt;Š«eÖ\T	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17. ý²{ìHŽ nyîT]¿±, €d¾jáÖ, €ç|˜¾¿±\ýË e\dŸy&lt;Š+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18. uó²sÁÔá&lt;ûXø+™|Õ e\dŸy&lt;Š ç|Ÿuó²e+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19.  $dŸï]dŸTïq• ç|ŸC²kÍÇeT«+	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20. ç|ŸC²kÍÇeT«+ ` </a:t>
            </a:r>
            <a:r>
              <a:rPr lang="en-US" sz="2800" dirty="0" err="1" smtClean="0">
                <a:solidFill>
                  <a:schemeClr val="bg1"/>
                </a:solidFill>
                <a:latin typeface="PallaviBold" pitchFamily="2" charset="2"/>
              </a:rPr>
              <a:t>sÁÖ|ŸÚ</a:t>
            </a:r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~&lt;ŠTÝÅ£”+³Tq• uó²eq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21. eÖqeVŸ²Å£”Ø\T, çbÍ&lt;¸Š$T¿£ VŸ²Å£”Ø\T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22.  eTV¾²Þ² sÁ¿£ŒD #á{²¼\T	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23. $|ŸÔáTï\ “sÁÇVŸ²D	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PallaviBold" pitchFamily="2" charset="2"/>
              </a:rPr>
              <a:t>24. sÃ&amp;ƒT¦ uó„ç&lt;ŠÔ $&lt;Š«				</a:t>
            </a:r>
            <a:endParaRPr lang="en-US" sz="2800" dirty="0">
              <a:solidFill>
                <a:schemeClr val="bg1"/>
              </a:solidFill>
              <a:latin typeface="PallaviBold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610600" cy="1508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సామర్థ్యాల వారీగా ప్రశ్నాపత్రం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NTR" pitchFamily="2" charset="0"/>
                <a:cs typeface="NTR" pitchFamily="2" charset="0"/>
              </a:rPr>
              <a:t>IX CLASS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Part - A</a:t>
            </a:r>
            <a:endParaRPr lang="en-US" sz="28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282440"/>
          <a:ext cx="8610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16857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10 MARKS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సమాచార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నైపుణ్యాలు (AS-3)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సమకాలీన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అంశాలపై ప్రతిస్పందన / ప్రశ్నించడం(AS-4)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సమకాలీన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అంశాలపై ప్రతిస్పందన / ప్రశ్నించడం(AS-4)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ప్రశంస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, సున్నితత్వం (AS-6)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813560"/>
          <a:ext cx="8610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3215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Q. No.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విద్యా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ప్రమాణం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మార్కులు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</a:tr>
              <a:tr h="29230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1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4 MARKS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పటనైపుణ్యాలు (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Map Reading) (AS-5)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ప్రశంస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, సున్నితత్వం (AS-6)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4800"/>
          <a:ext cx="8610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16857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3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16 MARKS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11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ఇచ్చిన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పాఠ్యాంశాన్ని చదివి అర్థం చేసుకుని వ్యాఖ్యానించడం(AS-2)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12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సమాచార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నైపుణ్యాలు (AS-3)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13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పటనైపుణ్యాలు (Internal Choice లో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Map pointing నే ఇవ్వాలి) (AS-5)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4233208"/>
            <a:ext cx="8610600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  <a:latin typeface="Arial Black" pitchFamily="34" charset="0"/>
                <a:cs typeface="Timmana" pitchFamily="2" charset="0"/>
              </a:rPr>
              <a:t>Note: </a:t>
            </a: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10 నుండి 13 వ ప్రశ్న వరకు Internal Choice ఉంటుంది.</a:t>
            </a:r>
          </a:p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Part – B - 14 వ ప్రశ్న నుండి 33 వ ప్రశ్న వరకు - Objective 20x ½ = 10 M</a:t>
            </a:r>
            <a:endParaRPr lang="en-US" sz="4000" dirty="0">
              <a:solidFill>
                <a:srgbClr val="FFFF00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610600" cy="1508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సామర్థ్యాల వారీగా ప్రశ్నాపత్రం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NTR" pitchFamily="2" charset="0"/>
                <a:cs typeface="NTR" pitchFamily="2" charset="0"/>
              </a:rPr>
              <a:t>VI TO VIII </a:t>
            </a: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Part - A</a:t>
            </a:r>
            <a:endParaRPr lang="en-US" sz="28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282440"/>
          <a:ext cx="8610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16857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20 MARKS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6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సమాచార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నైపుణ్యాలు (AS-3)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సమకాలీన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అంశాలపై ప్రతిస్పందన / ప్రశ్నించడం(AS-4)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సమకాలీన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అంశాలపై ప్రతిస్పందన / ప్రశ్నించడం(AS-4)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ప్రశంస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, సున్నితత్వం (AS-6)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813560"/>
          <a:ext cx="86106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3215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Q. No.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విద్యా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ప్రమాణం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మార్కులు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</a:tr>
              <a:tr h="29230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1</a:t>
                      </a:r>
                      <a:endParaRPr lang="en-US" sz="1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8 MARKS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పటనైపుణ్యాలు (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Map Reading) (AS-5)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923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ప్రశంస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, సున్నితత్వం (AS-6)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04800"/>
          <a:ext cx="8610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724400"/>
                <a:gridCol w="895350"/>
                <a:gridCol w="2152650"/>
              </a:tblGrid>
              <a:tr h="168577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SECTION – 3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విషయావగాహన 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(AS-1)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32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MARKS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11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ఇచ్చిన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పాఠ్యాంశాన్ని చదివి అర్థం చేసుకుని వ్యాఖ్యానించడం(AS-2)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12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సమాచార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నైపుణ్యాలు (AS-3)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685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13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పటనైపుణ్యాలు (Internal Choice లో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 Map pointing నే ఇవ్వాలి) (AS-5)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mana" pitchFamily="2" charset="0"/>
                          <a:cs typeface="Timmana" pitchFamily="2" charset="0"/>
                        </a:rPr>
                        <a:t>8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mana" pitchFamily="2" charset="0"/>
                        <a:cs typeface="Timmana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4233208"/>
            <a:ext cx="8610600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00B0F0"/>
                </a:solidFill>
                <a:latin typeface="Arial Black" pitchFamily="34" charset="0"/>
                <a:cs typeface="Timmana" pitchFamily="2" charset="0"/>
              </a:rPr>
              <a:t>Note: </a:t>
            </a: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10 నుండి 13 వ ప్రశ్న వరకు Internal Choice ఉంటుంది.</a:t>
            </a:r>
          </a:p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Part – B - 14 వ ప్రశ్న నుండి 33 వ ప్రశ్న వరకు - Objective 20x 1 = 20 M</a:t>
            </a:r>
            <a:endParaRPr lang="en-US" sz="4000" dirty="0">
              <a:solidFill>
                <a:srgbClr val="FFFF00"/>
              </a:solidFill>
              <a:latin typeface="Timmana" pitchFamily="2" charset="0"/>
              <a:cs typeface="Timman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91231"/>
            <a:ext cx="7543800" cy="675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0050" indent="-400050" algn="ctr">
              <a:lnSpc>
                <a:spcPct val="150000"/>
              </a:lnSpc>
              <a:spcBef>
                <a:spcPts val="100"/>
              </a:spcBef>
            </a:pPr>
            <a:r>
              <a:rPr lang="en-US" sz="66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NATURE OF QUESTIONS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39031"/>
            <a:ext cx="7315200" cy="4256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Thought Provoking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Analytical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Open Ended 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Multiple Answered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Scope For Individual Expression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Creative In Nature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  <a:cs typeface="Gidugu" pitchFamily="2" charset="0"/>
              </a:rPr>
              <a:t>Descriptive</a:t>
            </a:r>
          </a:p>
          <a:p>
            <a:pPr marL="571500" indent="-571500">
              <a:spcBef>
                <a:spcPts val="100"/>
              </a:spcBef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Problem Solving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33400" y="59436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90900"/>
            <a:ext cx="8915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Assessment Procedures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46725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Formative Assessment</a:t>
            </a:r>
          </a:p>
          <a:p>
            <a:pPr marL="514350" indent="1588"/>
            <a:r>
              <a:rPr lang="en-US" sz="4400" b="1" dirty="0" smtClean="0">
                <a:solidFill>
                  <a:srgbClr val="00B0F0"/>
                </a:solidFill>
              </a:rPr>
              <a:t>(July, Aug, Nov &amp; Feb.) </a:t>
            </a:r>
          </a:p>
          <a:p>
            <a:pPr marL="514350" indent="-514350">
              <a:buAutoNum type="arabicPeriod"/>
            </a:pPr>
            <a:endParaRPr lang="en-US" sz="4400" b="1" dirty="0" smtClean="0">
              <a:solidFill>
                <a:srgbClr val="92D05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Summative Assessment</a:t>
            </a:r>
          </a:p>
          <a:p>
            <a:pPr marL="285750" indent="-285750"/>
            <a:r>
              <a:rPr lang="en-US" sz="4200" b="1" dirty="0" smtClean="0">
                <a:solidFill>
                  <a:srgbClr val="00B0F0"/>
                </a:solidFill>
              </a:rPr>
              <a:t>      (Sept/Oct, Dec/Jan &amp; Mar/Apr.)</a:t>
            </a:r>
            <a:endParaRPr lang="en-US" sz="4200" b="1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6962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6400" indent="-406400">
              <a:spcBef>
                <a:spcPts val="100"/>
              </a:spcBef>
            </a:pPr>
            <a:r>
              <a:rPr lang="en-US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 once appeared in public exams should not be appeared again in the same way.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Textual questions should not be given as such.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752600"/>
          <a:ext cx="8458199" cy="4773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000"/>
                <a:gridCol w="4307433"/>
                <a:gridCol w="1561883"/>
                <a:gridCol w="1561883"/>
              </a:tblGrid>
              <a:tr h="4849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S. No.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విద్యా</a:t>
                      </a:r>
                      <a:r>
                        <a:rPr lang="en-US" sz="28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ప్రమాణము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Ramabhadra" pitchFamily="2" charset="0"/>
                          <a:cs typeface="Ramabhadra" pitchFamily="2" charset="0"/>
                        </a:rPr>
                        <a:t>భారత్వము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మార్కులు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</a:tr>
              <a:tr h="48497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విషయావగాహన (AS1)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16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7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2</a:t>
                      </a: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ఇచ్చిన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పాఠ్యాంశాన్ని చదివి అర్థం చేసుకుని వ్యాఖ్యానించడం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(AS2)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3</a:t>
                      </a: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సమాచార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నైపుణ్యాలు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(AS3)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72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సమకాలీన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అంశాలపై ప్రతిస్పందన /  ప్రశ్నించడం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(AS4)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5</a:t>
                      </a: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పటనైపుణ్యాలు (AS5)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ప్రశంస-</a:t>
                      </a:r>
                      <a:r>
                        <a:rPr lang="en-US" sz="2800" b="0" baseline="0" dirty="0" err="1" smtClean="0">
                          <a:latin typeface="Gidugu" pitchFamily="2" charset="0"/>
                          <a:cs typeface="Gidugu" pitchFamily="2" charset="0"/>
                        </a:rPr>
                        <a:t>సున్నితత్వము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(AS6)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Total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40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224135"/>
            <a:ext cx="8305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WEIGHTAGE &amp; MARKS FOR ACADEMIC STANDARDS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Class IX &amp; X</a:t>
            </a:r>
            <a:endParaRPr lang="en-US" sz="2800" dirty="0" smtClean="0">
              <a:solidFill>
                <a:srgbClr val="00B0F0"/>
              </a:solidFill>
              <a:latin typeface="Britannic Bold" pitchFamily="34" charset="0"/>
            </a:endParaRP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Tw Cen MT" pitchFamily="34" charset="0"/>
              </a:rPr>
              <a:t>SOCIAL STUDIES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1" y="224135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WEIGHTAGE &amp; MARKS FOR ACADEMIC STANDARDS 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Britannic Bold" pitchFamily="34" charset="0"/>
              </a:rPr>
              <a:t>Class - VI TO VIII</a:t>
            </a:r>
            <a:endParaRPr lang="en-US" sz="2800" dirty="0" smtClean="0">
              <a:solidFill>
                <a:srgbClr val="00B0F0"/>
              </a:solidFill>
              <a:latin typeface="Britannic Bold" pitchFamily="34" charset="0"/>
            </a:endParaRP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Tw Cen MT" pitchFamily="34" charset="0"/>
              </a:rPr>
              <a:t>SOCIAL STUDIES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828800"/>
          <a:ext cx="8458199" cy="4773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000"/>
                <a:gridCol w="4307433"/>
                <a:gridCol w="1561883"/>
                <a:gridCol w="1561883"/>
              </a:tblGrid>
              <a:tr h="3598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S. No.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విద్యా</a:t>
                      </a:r>
                      <a:r>
                        <a:rPr lang="en-US" sz="28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ప్రమాణము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Ramabhadra" pitchFamily="2" charset="0"/>
                          <a:cs typeface="Ramabhadra" pitchFamily="2" charset="0"/>
                        </a:rPr>
                        <a:t>భారత్వము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Ramabhadra" pitchFamily="2" charset="0"/>
                          <a:cs typeface="Ramabhadra" pitchFamily="2" charset="0"/>
                        </a:rPr>
                        <a:t>మార్కులు</a:t>
                      </a:r>
                      <a:endParaRPr lang="en-US" sz="28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విషయావగాహన (AS1)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32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3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2</a:t>
                      </a: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ఇచ్చిన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పాఠ్యాంశాన్ని చదివి అర్థం చేసుకుని వ్యాఖ్యానించడం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(AS2)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3</a:t>
                      </a: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సమాచార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నైపుణ్యాలు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(AS3)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12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3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సమకాలీన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అంశాలపై ప్రతిస్పందన /  ప్రశ్నించడం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(AS4)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5</a:t>
                      </a: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పటనైపుణ్యాలు (AS5)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12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ప్రశంస-</a:t>
                      </a:r>
                      <a:r>
                        <a:rPr lang="en-US" sz="2800" b="0" baseline="0" dirty="0" err="1" smtClean="0">
                          <a:latin typeface="Gidugu" pitchFamily="2" charset="0"/>
                          <a:cs typeface="Gidugu" pitchFamily="2" charset="0"/>
                        </a:rPr>
                        <a:t>సున్నితత్వము</a:t>
                      </a:r>
                      <a:r>
                        <a:rPr lang="en-US" sz="2800" b="0" baseline="0" dirty="0" smtClean="0"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(AS6)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9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Total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100 %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idugu" pitchFamily="2" charset="0"/>
                          <a:cs typeface="Gidugu" pitchFamily="2" charset="0"/>
                        </a:rPr>
                        <a:t>80</a:t>
                      </a:r>
                      <a:endParaRPr lang="en-US" sz="2800" b="0" dirty="0"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915400" cy="8604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Types of Questions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19200"/>
          <a:ext cx="8153400" cy="525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001"/>
                <a:gridCol w="6640399"/>
              </a:tblGrid>
              <a:tr h="16810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Sl. No.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Types</a:t>
                      </a:r>
                      <a:r>
                        <a:rPr lang="en-US" sz="4400" baseline="0" dirty="0" smtClean="0"/>
                        <a:t> of Questions</a:t>
                      </a:r>
                      <a:endParaRPr lang="en-US" sz="4400" dirty="0"/>
                    </a:p>
                  </a:txBody>
                  <a:tcPr anchor="ctr"/>
                </a:tc>
              </a:tr>
              <a:tr h="8941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Very Short Answer</a:t>
                      </a:r>
                    </a:p>
                  </a:txBody>
                  <a:tcPr/>
                </a:tc>
              </a:tr>
              <a:tr h="8941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2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/>
                        <a:t>Short Answer</a:t>
                      </a:r>
                      <a:endParaRPr lang="en-US" sz="4400" dirty="0"/>
                    </a:p>
                  </a:txBody>
                  <a:tcPr/>
                </a:tc>
              </a:tr>
              <a:tr h="8941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3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/>
                        <a:t>Essay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 smtClean="0"/>
                    </a:p>
                  </a:txBody>
                  <a:tcPr/>
                </a:tc>
              </a:tr>
              <a:tr h="894184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/>
                        <a:t>Objective (Multiple Choice)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96" y="76200"/>
            <a:ext cx="8915400" cy="1295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Marks Allotment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Class : IX - X</a:t>
            </a:r>
            <a:endParaRPr 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676400"/>
          <a:ext cx="84582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191"/>
                <a:gridCol w="2918770"/>
                <a:gridCol w="1519460"/>
                <a:gridCol w="1651066"/>
                <a:gridCol w="1533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Sl. No.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r>
                        <a:rPr lang="en-US" sz="2400" baseline="0" dirty="0" smtClean="0"/>
                        <a:t> of Question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 of Questions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Each</a:t>
                      </a:r>
                      <a:r>
                        <a:rPr lang="en-US" sz="2400" baseline="0" dirty="0" smtClean="0"/>
                        <a:t> Question Carries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Marks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Very Short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Short Answer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Essay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M.C.Q.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(PART-B)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/>
                          <a:cs typeface="Times New Roman"/>
                        </a:rPr>
                        <a:t>½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33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40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96" y="76200"/>
            <a:ext cx="8915400" cy="1295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Marks Allotment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Class : VI - VIII</a:t>
            </a:r>
            <a:endParaRPr 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676400"/>
          <a:ext cx="8686801" cy="476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64"/>
                <a:gridCol w="2997656"/>
                <a:gridCol w="1560527"/>
                <a:gridCol w="1695689"/>
                <a:gridCol w="1575165"/>
              </a:tblGrid>
              <a:tr h="8822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Sl. No.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Type</a:t>
                      </a:r>
                      <a:r>
                        <a:rPr lang="en-US" sz="2400" baseline="0" dirty="0" smtClean="0"/>
                        <a:t> of Question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 of Questions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Each</a:t>
                      </a:r>
                      <a:r>
                        <a:rPr lang="en-US" sz="2400" baseline="0" dirty="0" smtClean="0"/>
                        <a:t> Question Carries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Marks</a:t>
                      </a:r>
                      <a:endParaRPr lang="en-US" sz="2400" dirty="0"/>
                    </a:p>
                  </a:txBody>
                  <a:tcPr anchor="ctr"/>
                </a:tc>
              </a:tr>
              <a:tr h="7917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Very Short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 anchor="ctr"/>
                </a:tc>
              </a:tr>
              <a:tr h="4298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Short Answer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/>
                </a:tc>
              </a:tr>
              <a:tr h="7703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Essay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32</a:t>
                      </a:r>
                      <a:endParaRPr lang="en-US" sz="3200" dirty="0"/>
                    </a:p>
                  </a:txBody>
                  <a:tcPr anchor="ctr"/>
                </a:tc>
              </a:tr>
              <a:tr h="4298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M.C.Q.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(PART-B)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 anchor="ctr"/>
                </a:tc>
              </a:tr>
              <a:tr h="42981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TOTAL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33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80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96" y="76200"/>
            <a:ext cx="8915400" cy="685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Blue Print – IX &amp; X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2" y="990600"/>
          <a:ext cx="8305798" cy="547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014"/>
                <a:gridCol w="2447204"/>
                <a:gridCol w="928180"/>
                <a:gridCol w="785254"/>
                <a:gridCol w="897976"/>
                <a:gridCol w="897976"/>
                <a:gridCol w="954097"/>
                <a:gridCol w="954097"/>
              </a:tblGrid>
              <a:tr h="65767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S. No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విద్యా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 ప్రమాణాలు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భారత్వం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V.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Short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1 m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Short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2 marks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Essay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4 marks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Objective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½  mark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Marks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</a:tr>
              <a:tr h="4826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విషయావగాహన (AS1)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(1)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16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½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16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1050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ఇచ్చిన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పాఠ్యాంశాన్ని చదివి అర్థం చేసుకుని వ్యాఖ్యానించడం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723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3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సమాచార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నైపుణ్యాలు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(AS3)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1050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సమకాలీన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అంశాలపై ప్రతిస్పందన /  ప్రశ్నించడం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395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5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పటనైపుణ్యాలు (AS5)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(1)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½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723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ప్రశంస-</a:t>
                      </a:r>
                      <a:r>
                        <a:rPr lang="en-US" sz="2000" b="0" baseline="0" dirty="0" err="1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సున్నితత్వము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(AS6)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(1)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½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395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Total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5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20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½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40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96" y="76200"/>
            <a:ext cx="8915400" cy="685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Blue Print VI to VIII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2" y="990600"/>
          <a:ext cx="8305798" cy="547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014"/>
                <a:gridCol w="2447204"/>
                <a:gridCol w="928180"/>
                <a:gridCol w="785254"/>
                <a:gridCol w="897976"/>
                <a:gridCol w="897976"/>
                <a:gridCol w="954097"/>
                <a:gridCol w="954097"/>
              </a:tblGrid>
              <a:tr h="65767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S. No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విద్యా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 ప్రమాణాలు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భారత్వం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V.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Short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2 m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Short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4 marks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Essay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8 marks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Objective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½  mark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Gidugu" pitchFamily="2" charset="0"/>
                          <a:cs typeface="Gidugu" pitchFamily="2" charset="0"/>
                        </a:rPr>
                        <a:t>Marks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rgbClr val="00B0F0"/>
                    </a:solidFill>
                  </a:tcPr>
                </a:tc>
              </a:tr>
              <a:tr h="48266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విషయావగాహన (AS1)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(8)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16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32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1050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ఇచ్చిన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పాఠ్యాంశాన్ని చదివి అర్థం చేసుకుని వ్యాఖ్యానించడం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(8)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723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3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సమాచార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నైపుణ్యాలు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(AS3)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(8)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12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10507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సమకాలీన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అంశాలపై ప్రతిస్పందన /  ప్రశ్నించడం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395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5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పటనైపుణ్యాలు (AS5)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15 %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(8)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12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723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6</a:t>
                      </a: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ప్రశంస-</a:t>
                      </a:r>
                      <a:r>
                        <a:rPr lang="en-US" sz="2000" b="0" baseline="0" dirty="0" err="1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సున్నితత్వము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(AS6)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(2)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(4)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8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  <a:tr h="395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Total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100 %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5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48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20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(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)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Gidugu" pitchFamily="2" charset="0"/>
                          <a:cs typeface="Gidugu" pitchFamily="2" charset="0"/>
                        </a:rPr>
                        <a:t>80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 marL="121920" marR="121920" marT="31652" marB="31652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9520"/>
            <a:ext cx="8915400" cy="7842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Framing of Questions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055697"/>
            <a:ext cx="8763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US" sz="4400" b="1" dirty="0" smtClean="0">
                <a:solidFill>
                  <a:srgbClr val="FFC000"/>
                </a:solidFill>
              </a:rPr>
              <a:t>I. Conceptual Understanding: 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Examples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Explains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Describes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Similarities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Differences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Discriminates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1962120"/>
            <a:ext cx="4876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Find faults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Cause and effect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Uses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Classifies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Identifies relationships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1188"/>
            <a:ext cx="8915400" cy="7842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Framing of Questions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983188"/>
            <a:ext cx="8763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US" sz="3200" dirty="0" smtClean="0">
                <a:solidFill>
                  <a:srgbClr val="FFC000"/>
                </a:solidFill>
                <a:latin typeface="Arial Black" pitchFamily="34" charset="0"/>
              </a:rPr>
              <a:t>II. Reading the text given, understanding and interpretation: 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Comment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Rewrite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5 imp points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Opinion on this issue?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Imagine the causes/ consequences of …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Agree or differ? Why?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Arguments in favour of and against to.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1056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  <a:cs typeface="Ramabhadra" pitchFamily="2" charset="0"/>
              </a:rPr>
              <a:t>FORMATIVE ASESSMENT - TOOLS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19200"/>
          <a:ext cx="8534400" cy="536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66800"/>
                <a:gridCol w="5791200"/>
                <a:gridCol w="1676400"/>
              </a:tblGrid>
              <a:tr h="4767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amabhadra" pitchFamily="2" charset="0"/>
                          <a:cs typeface="Ramabhadra" pitchFamily="2" charset="0"/>
                        </a:rPr>
                        <a:t>S.</a:t>
                      </a:r>
                      <a:r>
                        <a:rPr lang="en-US" sz="32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amabhadra" pitchFamily="2" charset="0"/>
                          <a:cs typeface="Ramabhadra" pitchFamily="2" charset="0"/>
                        </a:rPr>
                        <a:t> No.</a:t>
                      </a:r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amabhadra" pitchFamily="2" charset="0"/>
                          <a:cs typeface="Ramabhadra" pitchFamily="2" charset="0"/>
                        </a:rPr>
                        <a:t>TOOL</a:t>
                      </a:r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Ramabhadra" pitchFamily="2" charset="0"/>
                          <a:cs typeface="Ramabhadra" pitchFamily="2" charset="0"/>
                        </a:rPr>
                        <a:t>మార్కులు</a:t>
                      </a:r>
                      <a:endParaRPr lang="en-US" sz="3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  <a:tr h="143022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1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పిల్లల</a:t>
                      </a:r>
                      <a:r>
                        <a:rPr lang="en-US" sz="36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భాగస్వామ్యము</a:t>
                      </a:r>
                      <a:r>
                        <a:rPr lang="en-US" sz="36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- </a:t>
                      </a:r>
                      <a:r>
                        <a:rPr lang="en-US" sz="3600" b="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ప్రతిస్పందనలు</a:t>
                      </a:r>
                      <a:r>
                        <a:rPr lang="en-US" sz="36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 (</a:t>
                      </a:r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సమకాలీన/సామాజిక అంశాలపై ప్రతిస్పందన)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10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2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latin typeface="Ramabhadra" pitchFamily="2" charset="0"/>
                          <a:cs typeface="Ramabhadra" pitchFamily="2" charset="0"/>
                        </a:rPr>
                        <a:t>ప్రాజెక్టుపనులు</a:t>
                      </a:r>
                      <a:endParaRPr lang="en-US" sz="3600" b="0" dirty="0" smtClean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10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3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latin typeface="Ramabhadra" pitchFamily="2" charset="0"/>
                          <a:cs typeface="Ramabhadra" pitchFamily="2" charset="0"/>
                        </a:rPr>
                        <a:t>రాత</a:t>
                      </a:r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 పనులు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10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  <a:tr h="532827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4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 err="1" smtClean="0">
                          <a:latin typeface="Ramabhadra" pitchFamily="2" charset="0"/>
                          <a:cs typeface="Ramabhadra" pitchFamily="2" charset="0"/>
                        </a:rPr>
                        <a:t>లఘు</a:t>
                      </a:r>
                      <a:r>
                        <a:rPr lang="en-US" sz="3600" b="0" baseline="0" dirty="0" smtClean="0">
                          <a:latin typeface="Ramabhadra" pitchFamily="2" charset="0"/>
                          <a:cs typeface="Ramabhadra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పరీక్ష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20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  <a:tr h="532827">
                <a:tc gridSpan="2">
                  <a:txBody>
                    <a:bodyPr/>
                    <a:lstStyle/>
                    <a:p>
                      <a:pPr algn="ctr"/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NTR" pitchFamily="2" charset="0"/>
                        <a:cs typeface="NTR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Ramabhadra" pitchFamily="2" charset="0"/>
                          <a:cs typeface="Ramabhadra" pitchFamily="2" charset="0"/>
                        </a:rPr>
                        <a:t>50</a:t>
                      </a:r>
                      <a:endParaRPr lang="en-US" sz="3600" b="0" dirty="0"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39775"/>
            <a:ext cx="8915400" cy="7842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Framing of Questions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421047"/>
            <a:ext cx="8763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US" sz="5400" b="1" dirty="0" smtClean="0">
                <a:solidFill>
                  <a:srgbClr val="FFC000"/>
                </a:solidFill>
              </a:rPr>
              <a:t>III. Information skills: 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Text – table – graph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5400" dirty="0" smtClean="0">
                <a:solidFill>
                  <a:schemeClr val="bg1"/>
                </a:solidFill>
              </a:rPr>
              <a:t>Questions – convert - fill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endParaRPr lang="en-US" sz="44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86490"/>
            <a:ext cx="8915400" cy="7842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Framing of Questions</a:t>
            </a:r>
            <a:endParaRPr lang="en-US" sz="4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11856"/>
            <a:ext cx="7696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US" sz="4400" b="1" dirty="0" smtClean="0">
                <a:solidFill>
                  <a:srgbClr val="FFC000"/>
                </a:solidFill>
              </a:rPr>
              <a:t>IV. Responding on Social/ current issues and questioning: 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Any specification / form</a:t>
            </a:r>
          </a:p>
          <a:p>
            <a:pPr marL="457200" indent="-457200">
              <a:spcBef>
                <a:spcPts val="18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The aim of the question must have current / Social relevance.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5628"/>
            <a:ext cx="8915400" cy="7842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 Black" pitchFamily="34" charset="0"/>
              </a:rPr>
              <a:t>Framing of Questions</a:t>
            </a:r>
            <a:endParaRPr lang="en-US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63219"/>
            <a:ext cx="8305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2D050"/>
              </a:buClr>
            </a:pPr>
            <a:r>
              <a:rPr lang="en-US" sz="4400" b="1" dirty="0" smtClean="0">
                <a:solidFill>
                  <a:srgbClr val="FFC000"/>
                </a:solidFill>
              </a:rPr>
              <a:t>VI. Appreciation and Sensitivity: 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chemeClr val="bg1"/>
                </a:solidFill>
              </a:rPr>
              <a:t>Any specification / form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chemeClr val="bg1"/>
                </a:solidFill>
              </a:rPr>
              <a:t>The aim of the question must be related to affective domain.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chemeClr val="bg1"/>
                </a:solidFill>
              </a:rPr>
              <a:t>Make slogans / poster / pamphlet on _____.</a:t>
            </a:r>
          </a:p>
          <a:p>
            <a:pPr marL="457200" indent="-457200">
              <a:spcBef>
                <a:spcPts val="600"/>
              </a:spcBef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4200" b="1" dirty="0" smtClean="0">
                <a:solidFill>
                  <a:schemeClr val="bg1"/>
                </a:solidFill>
              </a:rPr>
              <a:t>Letter to the ______. </a:t>
            </a:r>
            <a:endParaRPr lang="en-US" sz="42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-1524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764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spcBef>
                <a:spcPts val="100"/>
              </a:spcBef>
            </a:pPr>
            <a:r>
              <a:rPr lang="en-US" sz="44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విషయావగాహన: (AS1):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R.B.I. ని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విస్తరించండి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(VS)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న్యూఢిల్లీ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మరియు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లండన్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కాలాల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మధ్య తేడా ఎందుకు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ఉంటుందో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వివరించండి. (S)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సేవారంగం యొక్క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ప్రాముఖ్యతను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వివరించండి. (E)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క్రిందివానిలో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సరైన జత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కానిది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. (O) 	(         )</a:t>
            </a:r>
          </a:p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	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A)</a:t>
            </a:r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స్ట్రాంబోలి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–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సిసిలీ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	</a:t>
            </a:r>
          </a:p>
          <a:p>
            <a:pPr marL="457200" indent="-457200"/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	B)</a:t>
            </a:r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ఫుజియామా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– జపాన్</a:t>
            </a:r>
          </a:p>
          <a:p>
            <a:pPr marL="457200" indent="-457200"/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 	C)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బారెన్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– భారతదేశం</a:t>
            </a:r>
          </a:p>
          <a:p>
            <a:pPr marL="457200" indent="-457200"/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	D)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మౌంట్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పీలే</a:t>
            </a:r>
            <a:r>
              <a:rPr lang="en-US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- </a:t>
            </a:r>
            <a:r>
              <a:rPr lang="en-US" sz="36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ఫిలిప్పైన్స్</a:t>
            </a:r>
            <a:endParaRPr lang="en-US" sz="3600" dirty="0" smtClean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-1524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ఇచ్చిన పాఠ్యాంశాన్ని చదివి అర్థం చేసుకుని వ్యాఖ్యానించడం (AS2): (E)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32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</a:rPr>
              <a:t>1. “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ÔqT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nqTdŸ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]dŸTïq• bÍ]çXæ$T¿£ $&lt;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ó‘H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\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qT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 1990\ýË 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ç|Ÿuó„TÔáÇ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+ |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ŸÚq:dŸMT¿ìŒ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+#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áT¿ÃkÍÐ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+~. &lt;‘+ÔÃ ¿=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Ôáï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 bÍ]çXæ$T¿£ $&lt;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ó‘H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“• ............................................................ 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nHû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¿£ 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ç|Ÿuó„TÔáÇ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 “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jáTeÖ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\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qT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dŸsÁ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°¿£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Ôá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+ #</a:t>
            </a:r>
            <a:r>
              <a:rPr lang="en-US" sz="4000" dirty="0" err="1" smtClean="0">
                <a:solidFill>
                  <a:srgbClr val="FFFF00"/>
                </a:solidFill>
                <a:latin typeface="Priyaanka" pitchFamily="2" charset="2"/>
              </a:rPr>
              <a:t>ûXæsÁT</a:t>
            </a:r>
            <a:r>
              <a:rPr lang="en-US" sz="4000" dirty="0" smtClean="0">
                <a:solidFill>
                  <a:srgbClr val="FFFF00"/>
                </a:solidFill>
                <a:latin typeface="Priyaanka" pitchFamily="2" charset="2"/>
              </a:rPr>
              <a:t>.</a:t>
            </a:r>
            <a:r>
              <a:rPr lang="en-US" sz="4000" dirty="0" smtClean="0">
                <a:solidFill>
                  <a:srgbClr val="FFFF00"/>
                </a:solidFill>
                <a:latin typeface="+mj-lt"/>
              </a:rPr>
              <a:t>” </a:t>
            </a:r>
            <a:endParaRPr lang="en-US" sz="4000" dirty="0" smtClean="0">
              <a:solidFill>
                <a:srgbClr val="FFFF00"/>
              </a:solidFill>
              <a:latin typeface="+mj-lt"/>
              <a:cs typeface="Gidugu" pitchFamily="2" charset="0"/>
            </a:endParaRPr>
          </a:p>
          <a:p>
            <a:pPr algn="just"/>
            <a:endParaRPr lang="en-US" sz="3200" dirty="0" smtClean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  <a:p>
            <a:pPr algn="just"/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ప్రశ్న: ఉత్పత్తి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కార్యకలాపాలలోకి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ప్రయివేటు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పరిశ్రమలను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ఎక్కువగా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అనుమతించడం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ప్రజలకు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ప్రయోజనకరమేనా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 మీ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సొంతమాటలలో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వ్యాఖ్యానించండి</a:t>
            </a:r>
            <a:r>
              <a:rPr lang="en-US" sz="3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609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ఇచ్చిన పాఠ్యాంశాన్ని చదివి అర్థం చేసుకుని వ్యాఖ్యానించడం (AS2): (E)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956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3300" dirty="0" smtClean="0">
                <a:solidFill>
                  <a:schemeClr val="bg1"/>
                </a:solidFill>
              </a:rPr>
              <a:t>2. 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“మానవులు అభివృద్ధి, 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సంతోషం (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enjoyment)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పేర్లతో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ప్రకృతిని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నాశనం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చేస్తున్నారు” – ఈ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వాక్యాన్ని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(statement ను)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సమర్ధిస్తూ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, వ్యతిరేకిస్తూ మీ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వాదనలను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రాయండి.</a:t>
            </a:r>
          </a:p>
          <a:p>
            <a:pPr algn="just"/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3. “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ప్రకృతిలో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ప్రతి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జీవి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ప్రాముఖ్యత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కలిగినదే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” –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వ్యాఖ్యానించండి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pPr algn="just"/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4. “ఆధునిక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మానవుని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చర్యలు జీవావరణ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సంక్షోభానికి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కారణమవుతున్నాయి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” – దీనిని మీరు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అంగీకరిస్తారా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 </a:t>
            </a:r>
            <a:r>
              <a:rPr lang="en-US" sz="33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వ్యతిరేకిస్తారా</a:t>
            </a:r>
            <a:r>
              <a:rPr lang="en-US" sz="33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 కారణాలను తెలపండి.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533400"/>
            <a:ext cx="861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32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సమాచార నైపుణ్యాలు (AS3):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0" y="1295400"/>
            <a:ext cx="38862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 algn="just">
              <a:spcBef>
                <a:spcPts val="100"/>
              </a:spcBef>
            </a:pP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Short: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క్రింది ’ పై ’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చిత్రాన్ని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పరిశీలించి దిగువ ఇవ్వబడిన ప్రశ్నలకు జవాబులివ్వండి.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  <a:p>
            <a:pPr marL="228600" indent="-228600" algn="just">
              <a:spcBef>
                <a:spcPts val="300"/>
              </a:spcBef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2003 వ సంవత్సరంలో వాణిజ్య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బ్యాంకులు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గ్రామీణ కుటుంబాలకు ఎంత శాతం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ఋణాన్ని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అందిస్తున్నాయి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  <a:p>
            <a:pPr marL="228600" indent="-228600" algn="just">
              <a:spcBef>
                <a:spcPts val="300"/>
              </a:spcBef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2003 వ సంవత్సరంలో గ్రామీణ కుటుంబాలకు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భూస్వాములు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ద్వారా చాలా తక్కువగా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ఋణ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సౌకర్యం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అందుతున్నది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ఎందుకో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చెప్పగలవా</a:t>
            </a:r>
            <a:r>
              <a:rPr lang="en-US" sz="2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</p:txBody>
      </p:sp>
      <p:pic>
        <p:nvPicPr>
          <p:cNvPr id="8" name="Picture 6" descr="C:\Users\SURESH\Desktop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133600"/>
            <a:ext cx="4495800" cy="428639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28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సమాచార నైపుణ్యాలు (AS3):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24400" y="1371600"/>
            <a:ext cx="4114800" cy="503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 algn="just">
              <a:spcBef>
                <a:spcPts val="100"/>
              </a:spcBef>
            </a:pP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Essay: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11. దిగువ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గ్రాఫులో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ఇవ్వబడిన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సమాచారాన్ని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పరిశీలించి క్రింద ఇవ్వబడిన ప్రశ్నలకు జవాబులివ్వండి.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1.ఈ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గ్రాఫు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ద్వారా మనం ఏ విషయాన్ని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గ్రహించవచ్చు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2.ప్రభుత్వ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వ్యయం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ఏ అంశం మీద తక్కువగా ఉన్నది?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 3.పెన్షన్లకు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చేస్తున్న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ఖర్చు ఎంత శాతం?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పెన్షన్లు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అనగానేమి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 4.ఆరోగ్యము, రక్షణ-ఈ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రెంటిలో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దేనికి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ఎక్కువ ఖర్చు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అవుతున్నది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 ప్రస్తుత భారతదేశ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పరిస్థితులలో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ఇది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సమంజసమేనా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 5. విద్య మీద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చేస్తున్న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ఖర్చు ఎంత శాతం? ఇది ఇంకా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పెరగవలసిన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అవసరం ఉందని </a:t>
            </a:r>
            <a:r>
              <a:rPr lang="en-US" sz="22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భావిస్తున్నారా</a:t>
            </a:r>
            <a:r>
              <a:rPr lang="en-US" sz="22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? ఎందుకు?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18000"/>
          </a:blip>
          <a:srcRect l="45313" t="16667" r="14375" b="9152"/>
          <a:stretch>
            <a:fillRect/>
          </a:stretch>
        </p:blipFill>
        <p:spPr bwMode="auto">
          <a:xfrm>
            <a:off x="304800" y="1812175"/>
            <a:ext cx="4419600" cy="474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సమాచార నైపుణ్యాలు (AS3): (Essay)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38600" y="1828799"/>
          <a:ext cx="4724399" cy="4648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0577"/>
                <a:gridCol w="1806387"/>
                <a:gridCol w="1667435"/>
              </a:tblGrid>
              <a:tr h="7747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విద్యుత్</a:t>
                      </a:r>
                      <a:r>
                        <a:rPr lang="en-US" sz="2800" baseline="0" dirty="0" smtClean="0">
                          <a:latin typeface="Ramabhadra" pitchFamily="2" charset="0"/>
                          <a:cs typeface="Ramabhadra" pitchFamily="2" charset="0"/>
                        </a:rPr>
                        <a:t> ఉత్పత్తి (</a:t>
                      </a:r>
                      <a:r>
                        <a:rPr lang="en-US" sz="2800" baseline="0" dirty="0" err="1" smtClean="0">
                          <a:latin typeface="Ramabhadra" pitchFamily="2" charset="0"/>
                          <a:cs typeface="Ramabhadra" pitchFamily="2" charset="0"/>
                        </a:rPr>
                        <a:t>బిలియన్</a:t>
                      </a:r>
                      <a:r>
                        <a:rPr lang="en-US" sz="2800" baseline="0" dirty="0" smtClean="0">
                          <a:latin typeface="Ramabhadra" pitchFamily="2" charset="0"/>
                          <a:cs typeface="Ramabhadra" pitchFamily="2" charset="0"/>
                        </a:rPr>
                        <a:t> KWH)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Mallanna" pitchFamily="2" charset="0"/>
                        <a:ea typeface="Ponnala" pitchFamily="2" charset="0"/>
                        <a:cs typeface="Mallann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200" b="0" dirty="0">
                        <a:solidFill>
                          <a:schemeClr val="tx1"/>
                        </a:solidFill>
                        <a:latin typeface="Mallanna" pitchFamily="2" charset="0"/>
                        <a:ea typeface="Ponnala" pitchFamily="2" charset="0"/>
                        <a:cs typeface="Mallanna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Ramabhadra" pitchFamily="2" charset="0"/>
                          <a:cs typeface="Ramabhadra" pitchFamily="2" charset="0"/>
                        </a:rPr>
                        <a:t>క్రమ</a:t>
                      </a:r>
                      <a:r>
                        <a:rPr lang="en-US" sz="2000" baseline="0" dirty="0" smtClean="0">
                          <a:latin typeface="Ramabhadra" pitchFamily="2" charset="0"/>
                          <a:cs typeface="Ramabhadra" pitchFamily="2" charset="0"/>
                        </a:rPr>
                        <a:t> సంఖ్య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సంవత్సరం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aseline="0" dirty="0" smtClean="0">
                          <a:latin typeface="Ramabhadra" pitchFamily="2" charset="0"/>
                          <a:cs typeface="Ramabhadra" pitchFamily="2" charset="0"/>
                        </a:rPr>
                        <a:t>ఉత్పత్తి</a:t>
                      </a:r>
                      <a:endParaRPr lang="en-IN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1980-81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smtClean="0">
                          <a:latin typeface="Ramabhadra" pitchFamily="2" charset="0"/>
                          <a:cs typeface="Ramabhadra" pitchFamily="2" charset="0"/>
                        </a:rPr>
                        <a:t>111</a:t>
                      </a:r>
                      <a:endParaRPr lang="en-IN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Ramabhadra" pitchFamily="2" charset="0"/>
                          <a:ea typeface="Ponnala" pitchFamily="2" charset="0"/>
                          <a:cs typeface="Ramabhadra" pitchFamily="2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1990-91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smtClean="0">
                          <a:latin typeface="Ramabhadra" pitchFamily="2" charset="0"/>
                          <a:cs typeface="Ramabhadra" pitchFamily="2" charset="0"/>
                        </a:rPr>
                        <a:t>264</a:t>
                      </a:r>
                      <a:endParaRPr lang="en-IN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Ramabhadra" pitchFamily="2" charset="0"/>
                          <a:ea typeface="Ponnala" pitchFamily="2" charset="0"/>
                          <a:cs typeface="Ramabhadra" pitchFamily="2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2000-01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smtClean="0">
                          <a:latin typeface="Ramabhadra" pitchFamily="2" charset="0"/>
                          <a:cs typeface="Ramabhadra" pitchFamily="2" charset="0"/>
                        </a:rPr>
                        <a:t>499</a:t>
                      </a:r>
                      <a:endParaRPr lang="en-IN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</a:tr>
              <a:tr h="774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Ramabhadra" pitchFamily="2" charset="0"/>
                          <a:ea typeface="Ponnala" pitchFamily="2" charset="0"/>
                          <a:cs typeface="Ramabhadra" pitchFamily="2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Ramabhadra" pitchFamily="2" charset="0"/>
                          <a:cs typeface="Ramabhadra" pitchFamily="2" charset="0"/>
                        </a:rPr>
                        <a:t>2010-11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dirty="0" smtClean="0">
                          <a:latin typeface="Ramabhadra" pitchFamily="2" charset="0"/>
                          <a:cs typeface="Ramabhadra" pitchFamily="2" charset="0"/>
                        </a:rPr>
                        <a:t>811</a:t>
                      </a:r>
                      <a:endParaRPr lang="en-IN" sz="2800" b="0" dirty="0">
                        <a:solidFill>
                          <a:schemeClr val="bg1"/>
                        </a:solidFill>
                        <a:latin typeface="Ramabhadra" pitchFamily="2" charset="0"/>
                        <a:ea typeface="Ponnala" pitchFamily="2" charset="0"/>
                        <a:cs typeface="Ramabhadra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2133600"/>
            <a:ext cx="350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3. ప్రక్క పట్టికలోని </a:t>
            </a:r>
            <a:r>
              <a:rPr lang="en-US" sz="4000" dirty="0" err="1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సమాచారాన్ని</a:t>
            </a:r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 ఒక </a:t>
            </a:r>
            <a:r>
              <a:rPr lang="en-US" sz="4000" dirty="0" err="1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బార్</a:t>
            </a:r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 గ్రాఫ్ </a:t>
            </a:r>
            <a:r>
              <a:rPr lang="en-US" sz="4000" dirty="0" err="1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రూపంలో</a:t>
            </a:r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చూపండి</a:t>
            </a:r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. మీ </a:t>
            </a:r>
            <a:r>
              <a:rPr lang="en-US" sz="4000" dirty="0" err="1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పరిశీలనలను</a:t>
            </a:r>
            <a:r>
              <a:rPr lang="en-US" sz="4000" dirty="0" smtClean="0">
                <a:solidFill>
                  <a:schemeClr val="bg1"/>
                </a:solidFill>
                <a:latin typeface="Ramabhadra" pitchFamily="2" charset="0"/>
                <a:ea typeface="Ponnala" pitchFamily="2" charset="0"/>
                <a:cs typeface="Ramabhadra" pitchFamily="2" charset="0"/>
              </a:rPr>
              <a:t> రాయండి.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9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4000" dirty="0" smtClean="0">
                <a:solidFill>
                  <a:srgbClr val="00B0F0"/>
                </a:solidFill>
                <a:latin typeface="Timmana" pitchFamily="2" charset="0"/>
                <a:cs typeface="Timmana" pitchFamily="2" charset="0"/>
              </a:rPr>
              <a:t>సమకాలీన అంశాలపై ప్రతిస్పందన /  ప్రశ్నించడం (AS4):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367439"/>
            <a:ext cx="822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నిత్యావసర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వస్తువుల ధరలు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పెరగడాన్ని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మీరు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వార్తాపత్రికలు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,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టీవీల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ద్వారా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తెలుసుకుని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ఉంటారు. ఇలాంటి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పతిస్థితుల్లో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ప్రభుత్వం ఎలాంటి చర్యలు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తీసుకుంటే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బావుంటుందని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నీవు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భావిస్తావు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అడవులను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విచ్చలవిడిగా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నరికి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వేస్తున్నారు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. </a:t>
            </a:r>
            <a:r>
              <a:rPr lang="en-US" sz="3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ఇందుకు</a:t>
            </a:r>
            <a:r>
              <a:rPr lang="en-US" sz="3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గల కారణాలు ఏవి?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915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Assess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24631"/>
            <a:ext cx="9144000" cy="75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0050" indent="-400050" algn="ctr">
              <a:lnSpc>
                <a:spcPct val="150000"/>
              </a:lnSpc>
              <a:spcBef>
                <a:spcPts val="100"/>
              </a:spcBef>
              <a:buAutoNum type="romanUcPeriod"/>
            </a:pP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సమకాలీన/సామాజిక అంశాలపై ప్రతిస్పందన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7526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indent="-742950">
              <a:spcBef>
                <a:spcPts val="100"/>
              </a:spcBef>
              <a:buFont typeface="+mj-lt"/>
              <a:buAutoNum type="alphaUcPeriod"/>
            </a:pP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సమకాలీన/ సామాజిక అంశాల </a:t>
            </a: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గుర్తింపు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742950" indent="-742950">
              <a:spcBef>
                <a:spcPts val="100"/>
              </a:spcBef>
              <a:buFont typeface="+mj-lt"/>
              <a:buAutoNum type="alphaUcPeriod"/>
            </a:pP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నిర్వహణ</a:t>
            </a: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అభిప్రాయాలను </a:t>
            </a: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రాయించడం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డిబేట్లు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వ్యాసరచనలు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సెమినార్లు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చర్చలు</a:t>
            </a:r>
            <a:endParaRPr lang="en-US" sz="36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 marL="1371600" indent="-571500">
              <a:spcBef>
                <a:spcPts val="1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సృజనాత్మక </a:t>
            </a: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వ్యక్తీకరణ</a:t>
            </a: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పోటీలు</a:t>
            </a:r>
            <a:r>
              <a:rPr lang="en-US" sz="36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 మొదలైనవి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914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4400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పటనైపుణ్యాలు (AS5): (Map Pointing)</a:t>
            </a:r>
            <a:endParaRPr lang="en-US" sz="5400" dirty="0" smtClean="0">
              <a:solidFill>
                <a:srgbClr val="00B0F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676400"/>
            <a:ext cx="472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ea typeface="Ponnala" pitchFamily="2" charset="0"/>
                <a:cs typeface="Timmana" pitchFamily="2" charset="0"/>
              </a:rPr>
              <a:t>మీకు ఇవ్వబడిన భారతదేశ పటంలో క్రింది వాటిని గుర్తించండి.</a:t>
            </a: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నొయిడా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	B.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విశాఖపట్టణం</a:t>
            </a:r>
            <a:endParaRPr lang="en-US" sz="2800" dirty="0" smtClean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భిలాయ్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ఇనుము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ఉక్కు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కర్మాగారం</a:t>
            </a:r>
            <a:endParaRPr lang="en-US" sz="2800" dirty="0" smtClean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D.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లక్షదీవులు</a:t>
            </a:r>
            <a:endParaRPr lang="en-US" sz="2800" dirty="0" smtClean="0">
              <a:solidFill>
                <a:schemeClr val="bg1"/>
              </a:solidFill>
              <a:latin typeface="Timmana" pitchFamily="2" charset="0"/>
              <a:cs typeface="Timmana" pitchFamily="2" charset="0"/>
            </a:endParaRPr>
          </a:p>
          <a:p>
            <a:pPr marL="228600" indent="-228600"/>
            <a:r>
              <a:rPr lang="en-US" sz="2800" dirty="0" smtClean="0">
                <a:solidFill>
                  <a:srgbClr val="FFFF00"/>
                </a:solidFill>
                <a:latin typeface="Timmana" pitchFamily="2" charset="0"/>
                <a:ea typeface="Ponnala" pitchFamily="2" charset="0"/>
                <a:cs typeface="Timmana" pitchFamily="2" charset="0"/>
              </a:rPr>
              <a:t>   (  లేదా )</a:t>
            </a: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A. పశ్చిమ బెంగాల్    B. ఆంధ్ర ప్రదేశ్ లో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అభ్రకం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దొరికే ప్రదేశం </a:t>
            </a: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రూర్కెలా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ఉక్కు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కర్మాగారం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      </a:t>
            </a:r>
          </a:p>
          <a:p>
            <a:pPr marL="228600" indent="-228600"/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D. అరేబియా సముద్రము</a:t>
            </a:r>
          </a:p>
        </p:txBody>
      </p:sp>
      <p:pic>
        <p:nvPicPr>
          <p:cNvPr id="5" name="Picture 2" descr="J:\1 SOCIAL SURESH\MAPS\india states map\INDIA without states outline map DRAWN BY M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799561"/>
            <a:ext cx="3868133" cy="436289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752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57150"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క్రింద ఇవ్వబడిన ప్రపంచ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పలకల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పటాన్ని పరిశీలించి భారతదేశం ఏ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పలక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Techtanic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Plate) లో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కలదో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రాయండి.</a:t>
            </a:r>
          </a:p>
        </p:txBody>
      </p:sp>
      <p:pic>
        <p:nvPicPr>
          <p:cNvPr id="5" name="Picture 8" descr="C:\Users\SURESH\Desktop\Picture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828767"/>
            <a:ext cx="8153400" cy="357203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914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"/>
              </a:spcBef>
            </a:pPr>
            <a:r>
              <a:rPr lang="en-US" sz="4400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పటనైపుణ్యాలు (AS5): (Map Reading)</a:t>
            </a:r>
            <a:endParaRPr lang="en-US" sz="5400" dirty="0" smtClean="0">
              <a:solidFill>
                <a:srgbClr val="00B0F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76200"/>
            <a:ext cx="8534400" cy="1285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00"/>
              </a:spcBef>
            </a:pPr>
            <a:r>
              <a:rPr lang="en-US" sz="5400" dirty="0" smtClean="0">
                <a:solidFill>
                  <a:srgbClr val="FFFF00"/>
                </a:solidFill>
                <a:latin typeface="Gidugu" pitchFamily="2" charset="0"/>
                <a:cs typeface="Gidugu" pitchFamily="2" charset="0"/>
              </a:rPr>
              <a:t>Model questions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ప్రశంస-</a:t>
            </a:r>
            <a:r>
              <a:rPr lang="en-US" sz="4400" dirty="0" err="1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సున్నితత్వము</a:t>
            </a:r>
            <a:r>
              <a:rPr lang="en-US" sz="4400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 (AS6)</a:t>
            </a:r>
            <a:endParaRPr lang="en-US" sz="4400" dirty="0">
              <a:solidFill>
                <a:srgbClr val="00B0F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9050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గాంధీజీ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వ్యక్తిత్వంలో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నీకు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నచ్చిన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సుగుణాలు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ఏవి? వాటిని నీ జీవితంలో ఎలా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అనుసరిస్తావు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? (Essay)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పర్యావరణ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పరిరక్షణకు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సంబంధించి రెండు నినాదాలు తయారు చేయండి.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ఆహారాన్ని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వృధా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చేయకూడదని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తెలుపుతూ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ఒక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పోస్టరును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రూపొందించండి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జీవావరణ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సంక్షోభాన్ని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అరికట్టడానికి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నీవు సూచించే మార్గం( 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   	A)</a:t>
            </a:r>
            <a:r>
              <a:rPr lang="te-IN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మొక్కల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పెంపకం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	B)</a:t>
            </a:r>
            <a:r>
              <a:rPr lang="te-IN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అటవీ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నిర్మూలన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	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   	C)</a:t>
            </a:r>
            <a:r>
              <a:rPr lang="te-IN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విస్తాపనా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వ్యవసాయం	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	D) </a:t>
            </a:r>
            <a:r>
              <a:rPr lang="en-US" sz="2800" dirty="0" err="1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క్రిమిసంహారకాల</a:t>
            </a:r>
            <a:r>
              <a:rPr lang="en-US" sz="2800" dirty="0" smtClean="0">
                <a:solidFill>
                  <a:schemeClr val="bg1"/>
                </a:solidFill>
                <a:latin typeface="Timmana" pitchFamily="2" charset="0"/>
                <a:cs typeface="Timmana" pitchFamily="2" charset="0"/>
              </a:rPr>
              <a:t> వినియోగం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9 CLASS NEW\9.13\28972p6ja0lc8g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41963-AFD8-4351-9E06-1605DAC0A3F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SURESH - SRIKALAHASTI</a:t>
            </a:r>
          </a:p>
        </p:txBody>
      </p:sp>
      <p:pic>
        <p:nvPicPr>
          <p:cNvPr id="6149" name="Picture 65" descr="C:\Users\SURESH\Desktop\ssc\suresh.jpg"/>
          <p:cNvPicPr>
            <a:picLocks noChangeAspect="1" noChangeArrowheads="1"/>
          </p:cNvPicPr>
          <p:nvPr/>
        </p:nvPicPr>
        <p:blipFill>
          <a:blip r:embed="rId3"/>
          <a:srcRect l="10480" t="3488" r="10699" b="30362"/>
          <a:stretch>
            <a:fillRect/>
          </a:stretch>
        </p:blipFill>
        <p:spPr bwMode="auto">
          <a:xfrm>
            <a:off x="3810000" y="990601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3530600"/>
            <a:ext cx="5638800" cy="297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K. Suresh, </a:t>
            </a:r>
            <a:r>
              <a:rPr lang="en-US" sz="28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  <a:t>S.A., S.S.,</a:t>
            </a:r>
            <a:br>
              <a:rPr lang="en-US" sz="28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+mj-ea"/>
              </a:rPr>
            </a:br>
            <a:r>
              <a:rPr lang="en-US" sz="44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Z.P. </a:t>
            </a:r>
            <a:r>
              <a:rPr lang="en-US" sz="40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(Boys) </a:t>
            </a:r>
            <a:r>
              <a:rPr lang="en-US" sz="44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  <a:t>High School, </a:t>
            </a:r>
            <a:br>
              <a:rPr lang="en-US" sz="4400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arvark Cafe" pitchFamily="2" charset="0"/>
                <a:ea typeface="+mj-ea"/>
                <a:cs typeface="+mj-cs"/>
              </a:rPr>
            </a:b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SRIKALAHASTI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 rot="20972035">
            <a:off x="796002" y="1881559"/>
            <a:ext cx="75438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066800"/>
            <a:ext cx="8305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100"/>
              </a:spcBef>
            </a:pPr>
            <a:r>
              <a:rPr lang="en-US" sz="48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c. </a:t>
            </a:r>
            <a:r>
              <a:rPr lang="en-US" sz="4800" dirty="0" err="1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మూల్యాంకనం</a:t>
            </a:r>
            <a:endParaRPr lang="en-US" sz="48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828800"/>
          <a:ext cx="83058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6896781"/>
                <a:gridCol w="222477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మార్కుల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కేటాయింపు</a:t>
                      </a:r>
                      <a:endParaRPr lang="en-US" sz="4800" dirty="0" smtClean="0">
                        <a:solidFill>
                          <a:srgbClr val="FFFF0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S. No.</a:t>
                      </a:r>
                      <a:endParaRPr lang="en-US" sz="36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అంశము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సమాచార సేకరణ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విశ్లేషణ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 – </a:t>
                      </a:r>
                      <a:r>
                        <a:rPr lang="en-US" sz="4400" baseline="0" dirty="0" err="1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వ్యాఖ్యానం</a:t>
                      </a:r>
                      <a:endParaRPr lang="en-US" sz="44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ప్రదర్శన</a:t>
                      </a:r>
                      <a:endParaRPr lang="en-US" sz="44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rgbClr val="7030A0"/>
                        </a:solidFill>
                        <a:latin typeface="+mj-lt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7030A0"/>
                          </a:solidFill>
                          <a:latin typeface="+mj-lt"/>
                          <a:cs typeface="Ramabhadra" pitchFamily="2" charset="0"/>
                        </a:rPr>
                        <a:t>Total </a:t>
                      </a:r>
                      <a:r>
                        <a:rPr lang="en-US" sz="44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10 Marks</a:t>
                      </a:r>
                      <a:endParaRPr lang="en-US" sz="4400" b="1" dirty="0">
                        <a:solidFill>
                          <a:srgbClr val="7030A0"/>
                        </a:solidFill>
                        <a:latin typeface="+mj-lt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86431"/>
            <a:ext cx="9144000" cy="751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0050" indent="-400050" algn="ctr">
              <a:lnSpc>
                <a:spcPct val="150000"/>
              </a:lnSpc>
              <a:spcBef>
                <a:spcPts val="100"/>
              </a:spcBef>
              <a:buAutoNum type="romanUcPeriod"/>
            </a:pPr>
            <a:r>
              <a:rPr lang="en-US" sz="4000" dirty="0" smtClean="0">
                <a:solidFill>
                  <a:srgbClr val="FFFF00"/>
                </a:solidFill>
                <a:latin typeface="Timmana" pitchFamily="2" charset="0"/>
                <a:cs typeface="Timmana" pitchFamily="2" charset="0"/>
              </a:rPr>
              <a:t>సమకాలీన/సామాజిక అంశాలపై ప్రతిస్పందన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3225" indent="-403225"/>
            <a:r>
              <a:rPr lang="en-US" sz="4800" b="1" dirty="0" smtClean="0">
                <a:solidFill>
                  <a:srgbClr val="FFC000"/>
                </a:solidFill>
              </a:rPr>
              <a:t>II. Project Work</a:t>
            </a:r>
            <a:endParaRPr lang="en-US" sz="4800" dirty="0" smtClean="0">
              <a:solidFill>
                <a:schemeClr val="bg1"/>
              </a:solidFill>
              <a:latin typeface="Gidugu" pitchFamily="2" charset="0"/>
              <a:cs typeface="Gidugu" pitchFamily="2" charset="0"/>
            </a:endParaRPr>
          </a:p>
          <a:p>
            <a:pPr>
              <a:spcBef>
                <a:spcPts val="100"/>
              </a:spcBef>
            </a:pPr>
            <a:r>
              <a:rPr lang="en-US" sz="54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Projects, Model Making, Art, Paintings </a:t>
            </a:r>
            <a:r>
              <a:rPr lang="en-US" sz="4800" dirty="0" smtClean="0">
                <a:solidFill>
                  <a:schemeClr val="bg1"/>
                </a:solidFill>
                <a:latin typeface="Gidugu" pitchFamily="2" charset="0"/>
                <a:cs typeface="Gidugu" pitchFamily="2" charset="0"/>
              </a:rPr>
              <a:t>etc., 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403225" indent="-403225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ప్రాజెక్టుల</a:t>
            </a: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ఎంపిక</a:t>
            </a: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గ్రూపుల</a:t>
            </a: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ఏర్పాటు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ప్రాజెక్టుల</a:t>
            </a: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కేటాయింపు</a:t>
            </a:r>
            <a:endParaRPr lang="en-US" sz="4000" dirty="0" smtClean="0">
              <a:solidFill>
                <a:srgbClr val="92D050"/>
              </a:solidFill>
              <a:latin typeface="Ramabhadra" pitchFamily="2" charset="0"/>
              <a:cs typeface="Ramabhadra" pitchFamily="2" charset="0"/>
            </a:endParaRPr>
          </a:p>
          <a:p>
            <a:pPr marL="403225" indent="-403225"/>
            <a:endParaRPr lang="en-US" sz="3600" b="1" dirty="0" smtClean="0">
              <a:solidFill>
                <a:srgbClr val="92D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Note: FA 3 - socially related Project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Project Presentation Day  - Every last Thursday of the  Formative Period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6172200"/>
            <a:ext cx="8915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400" y="4572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3225" indent="-403225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ప్రాజెక్టు నిర్వహణ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నివేదిక తయారీ</a:t>
            </a:r>
          </a:p>
          <a:p>
            <a:pPr marL="403225" indent="-403225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ప్రదర్శన – </a:t>
            </a:r>
            <a:r>
              <a:rPr lang="en-US" sz="40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చర్చ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199" y="1554480"/>
          <a:ext cx="8305801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6896781"/>
                <a:gridCol w="222477"/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మార్కుల</a:t>
                      </a:r>
                      <a:r>
                        <a:rPr lang="en-US" sz="5400" b="0" baseline="0" dirty="0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 </a:t>
                      </a:r>
                      <a:r>
                        <a:rPr lang="en-US" sz="5400" b="0" baseline="0" dirty="0" err="1" smtClean="0">
                          <a:solidFill>
                            <a:srgbClr val="FFFF00"/>
                          </a:solidFill>
                          <a:latin typeface="Gidugu" pitchFamily="2" charset="0"/>
                          <a:cs typeface="Gidugu" pitchFamily="2" charset="0"/>
                        </a:rPr>
                        <a:t>కేటాయింపు</a:t>
                      </a:r>
                      <a:endParaRPr lang="en-US" sz="5400" b="0" dirty="0" smtClean="0">
                        <a:solidFill>
                          <a:srgbClr val="FFFF00"/>
                        </a:solidFill>
                        <a:latin typeface="Gidugu" pitchFamily="2" charset="0"/>
                        <a:cs typeface="Gidugu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S. No.</a:t>
                      </a:r>
                      <a:endParaRPr lang="en-US" sz="40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అంశము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1</a:t>
                      </a:r>
                      <a:endParaRPr lang="en-US" sz="48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సమాచార సేకరణ</a:t>
                      </a:r>
                      <a:endParaRPr lang="en-US" sz="4800" dirty="0" smtClean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2</a:t>
                      </a:r>
                      <a:endParaRPr lang="en-US" sz="48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నివేదిక</a:t>
                      </a:r>
                      <a:endParaRPr lang="en-US" sz="48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3</a:t>
                      </a:r>
                      <a:endParaRPr lang="en-US" sz="48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Ramabhadra" pitchFamily="2" charset="0"/>
                          <a:cs typeface="Ramabhadra" pitchFamily="2" charset="0"/>
                        </a:rPr>
                        <a:t>ప్రదర్శన</a:t>
                      </a:r>
                      <a:endParaRPr lang="en-US" sz="4800" dirty="0">
                        <a:solidFill>
                          <a:schemeClr val="tx1"/>
                        </a:solidFill>
                        <a:latin typeface="Ramabhadra" pitchFamily="2" charset="0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4800" b="1" dirty="0">
                        <a:solidFill>
                          <a:srgbClr val="7030A0"/>
                        </a:solidFill>
                        <a:latin typeface="+mj-lt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7030A0"/>
                          </a:solidFill>
                          <a:latin typeface="+mj-lt"/>
                          <a:cs typeface="Ramabhadra" pitchFamily="2" charset="0"/>
                        </a:rPr>
                        <a:t>Total </a:t>
                      </a:r>
                      <a:r>
                        <a:rPr lang="en-US" sz="48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10 Marks</a:t>
                      </a:r>
                      <a:endParaRPr lang="en-US" sz="4800" b="1" dirty="0">
                        <a:solidFill>
                          <a:srgbClr val="7030A0"/>
                        </a:solidFill>
                        <a:latin typeface="+mj-lt"/>
                        <a:cs typeface="Ramabhadr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03225" indent="-403225" algn="ctr"/>
            <a:r>
              <a:rPr lang="en-US" sz="4400" dirty="0" smtClean="0">
                <a:solidFill>
                  <a:srgbClr val="FFC000"/>
                </a:solidFill>
                <a:latin typeface="Arial Black" pitchFamily="34" charset="0"/>
              </a:rPr>
              <a:t>II. Project Work</a:t>
            </a:r>
            <a:endParaRPr lang="en-US" sz="32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17220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50758"/>
            <a:ext cx="868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lnSpc>
                <a:spcPct val="150000"/>
              </a:lnSpc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III.	Written Works (</a:t>
            </a:r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10 M)</a:t>
            </a:r>
            <a:endParaRPr lang="en-US" sz="4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Own Answers 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Class Work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Home Work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Notebooks maintenance.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Textual Exercises</a:t>
            </a:r>
          </a:p>
          <a:p>
            <a:pPr marL="914400" indent="-457200"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92D050"/>
                </a:solidFill>
              </a:rPr>
              <a:t>Portfolios (Wall Magazine write-ups)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334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FontTx/>
              <a:buAutoNum type="arabicPeriod" startAt="4"/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Slip Test  (20 M)</a:t>
            </a:r>
          </a:p>
          <a:p>
            <a:pPr marL="800100" indent="-4000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92D050"/>
                </a:solidFill>
              </a:rPr>
              <a:t>Duration		-	45 min</a:t>
            </a:r>
          </a:p>
          <a:p>
            <a:pPr marL="800100" indent="-4000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92D050"/>
                </a:solidFill>
              </a:rPr>
              <a:t>Syllabus		-	Completed Areas</a:t>
            </a:r>
          </a:p>
          <a:p>
            <a:pPr marL="800100" indent="-4000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92D050"/>
                </a:solidFill>
              </a:rPr>
              <a:t>Questions	-	Selected Academic 					Standards</a:t>
            </a:r>
          </a:p>
          <a:p>
            <a:pPr marL="800100" lvl="6" indent="-400050"/>
            <a:r>
              <a:rPr lang="en-US" sz="4000" b="1" dirty="0" smtClean="0">
                <a:solidFill>
                  <a:srgbClr val="92D050"/>
                </a:solidFill>
              </a:rPr>
              <a:t>					-	Essay / Short/ Very 					Short / Objective 					(M.C.Q.)</a:t>
            </a:r>
          </a:p>
          <a:p>
            <a:pPr marL="800100" indent="-40005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92D050"/>
                </a:solidFill>
              </a:rPr>
              <a:t>Frequency	-	1 @ F.A.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8915400" cy="609600"/>
          </a:xfrm>
        </p:spPr>
        <p:txBody>
          <a:bodyPr>
            <a:noAutofit/>
          </a:bodyPr>
          <a:lstStyle/>
          <a:p>
            <a:pPr algn="r"/>
            <a:r>
              <a:rPr lang="en-US" sz="3200" i="1" dirty="0" err="1" smtClean="0">
                <a:solidFill>
                  <a:srgbClr val="FFFF00"/>
                </a:solidFill>
              </a:rPr>
              <a:t>Contd</a:t>
            </a:r>
            <a:r>
              <a:rPr lang="en-US" sz="3200" i="1" dirty="0" smtClean="0">
                <a:solidFill>
                  <a:srgbClr val="FFFF00"/>
                </a:solidFill>
              </a:rPr>
              <a:t>…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D3BA-4275-464D-8BA8-7621B163BFD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2070</Words>
  <Application>Microsoft Office PowerPoint</Application>
  <PresentationFormat>On-screen Show (4:3)</PresentationFormat>
  <Paragraphs>705</Paragraphs>
  <Slides>44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EXAMINATION REFORMS</vt:lpstr>
      <vt:lpstr>Assessment Procedures</vt:lpstr>
      <vt:lpstr>Slide 3</vt:lpstr>
      <vt:lpstr>Slide 4</vt:lpstr>
      <vt:lpstr>Slide 5</vt:lpstr>
      <vt:lpstr>Slide 6</vt:lpstr>
      <vt:lpstr>Slide 7</vt:lpstr>
      <vt:lpstr>Slide 8</vt:lpstr>
      <vt:lpstr>Contd…</vt:lpstr>
      <vt:lpstr>Slide 10</vt:lpstr>
      <vt:lpstr>Slide 11</vt:lpstr>
      <vt:lpstr>SUMMATIVE ASSESSMENT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Types of Questions</vt:lpstr>
      <vt:lpstr>Marks Allotment Class : IX - X</vt:lpstr>
      <vt:lpstr>Marks Allotment Class : VI - VIII</vt:lpstr>
      <vt:lpstr>Blue Print – IX &amp; X </vt:lpstr>
      <vt:lpstr>Blue Print VI to VIII </vt:lpstr>
      <vt:lpstr>Framing of Questions</vt:lpstr>
      <vt:lpstr>Framing of Questions</vt:lpstr>
      <vt:lpstr>Framing of Questions</vt:lpstr>
      <vt:lpstr>Framing of Questions</vt:lpstr>
      <vt:lpstr>Framing of Questions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SURESH</dc:creator>
  <cp:lastModifiedBy>SURESH</cp:lastModifiedBy>
  <cp:revision>367</cp:revision>
  <dcterms:created xsi:type="dcterms:W3CDTF">2015-01-10T03:03:36Z</dcterms:created>
  <dcterms:modified xsi:type="dcterms:W3CDTF">2015-12-27T11:30:51Z</dcterms:modified>
</cp:coreProperties>
</file>