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80" r:id="rId4"/>
    <p:sldId id="259" r:id="rId5"/>
    <p:sldId id="261" r:id="rId6"/>
    <p:sldId id="276" r:id="rId7"/>
    <p:sldId id="262" r:id="rId8"/>
    <p:sldId id="263" r:id="rId9"/>
    <p:sldId id="277" r:id="rId10"/>
    <p:sldId id="264" r:id="rId11"/>
    <p:sldId id="272" r:id="rId12"/>
    <p:sldId id="265" r:id="rId13"/>
    <p:sldId id="274" r:id="rId14"/>
    <p:sldId id="266" r:id="rId15"/>
    <p:sldId id="281" r:id="rId16"/>
    <p:sldId id="267" r:id="rId17"/>
    <p:sldId id="282" r:id="rId18"/>
    <p:sldId id="268" r:id="rId19"/>
    <p:sldId id="275" r:id="rId20"/>
    <p:sldId id="28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6612"/>
    <a:srgbClr val="AF6B21"/>
    <a:srgbClr val="009900"/>
    <a:srgbClr val="8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737" autoAdjust="0"/>
  </p:normalViewPr>
  <p:slideViewPr>
    <p:cSldViewPr>
      <p:cViewPr>
        <p:scale>
          <a:sx n="68" d="100"/>
          <a:sy n="68" d="100"/>
        </p:scale>
        <p:origin x="-576" y="-144"/>
      </p:cViewPr>
      <p:guideLst>
        <p:guide orient="horz" pos="2160"/>
        <p:guide pos="2880"/>
      </p:guideLst>
    </p:cSldViewPr>
  </p:slideViewPr>
  <p:outlineViewPr>
    <p:cViewPr>
      <p:scale>
        <a:sx n="33" d="100"/>
        <a:sy n="33" d="100"/>
      </p:scale>
      <p:origin x="0" y="9534"/>
    </p:cViewPr>
  </p:outlineViewPr>
  <p:notesTextViewPr>
    <p:cViewPr>
      <p:scale>
        <a:sx n="100" d="100"/>
        <a:sy n="100" d="100"/>
      </p:scale>
      <p:origin x="0" y="0"/>
    </p:cViewPr>
  </p:notesTextViewPr>
  <p:sorterViewPr>
    <p:cViewPr>
      <p:scale>
        <a:sx n="66" d="100"/>
        <a:sy n="66" d="100"/>
      </p:scale>
      <p:origin x="0" y="126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3/10/2014</a:t>
            </a:fld>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3/10/2014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3/10/2014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3/10/2014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3/10/2014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3/10/2014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3/10/2014</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3/10/2014</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3/10/2014</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3/10/2014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3/10/2014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3/10/2014</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Physical features of India</a:t>
            </a:r>
          </a:p>
        </p:txBody>
      </p:sp>
      <p:sp>
        <p:nvSpPr>
          <p:cNvPr id="3" name="Subtitle 2"/>
          <p:cNvSpPr>
            <a:spLocks noGrp="1"/>
          </p:cNvSpPr>
          <p:nvPr>
            <p:ph type="subTitle" idx="1"/>
          </p:nvPr>
        </p:nvSpPr>
        <p:spPr/>
        <p:txBody>
          <a:bodyPr/>
          <a:lstStyle/>
          <a:p>
            <a:endParaRPr lang="en-US" dirty="0"/>
          </a:p>
        </p:txBody>
      </p:sp>
      <p:pic>
        <p:nvPicPr>
          <p:cNvPr id="24" name="Picture 23" descr="Captured_Beauty.jpg"/>
          <p:cNvPicPr>
            <a:picLocks noChangeAspect="1"/>
          </p:cNvPicPr>
          <p:nvPr/>
        </p:nvPicPr>
        <p:blipFill>
          <a:blip r:embed="rId2"/>
          <a:stretch>
            <a:fillRect/>
          </a:stretch>
        </p:blipFill>
        <p:spPr>
          <a:xfrm>
            <a:off x="0" y="0"/>
            <a:ext cx="9144000" cy="6858000"/>
          </a:xfrm>
          <a:prstGeom prst="rect">
            <a:avLst/>
          </a:prstGeom>
        </p:spPr>
      </p:pic>
      <p:sp>
        <p:nvSpPr>
          <p:cNvPr id="25" name="TextBox 24"/>
          <p:cNvSpPr txBox="1"/>
          <p:nvPr/>
        </p:nvSpPr>
        <p:spPr>
          <a:xfrm>
            <a:off x="228600" y="2819400"/>
            <a:ext cx="8915400" cy="1446550"/>
          </a:xfrm>
          <a:prstGeom prst="rect">
            <a:avLst/>
          </a:prstGeom>
          <a:noFill/>
        </p:spPr>
        <p:txBody>
          <a:bodyPr wrap="square" rtlCol="0">
            <a:spAutoFit/>
          </a:bodyPr>
          <a:lstStyle/>
          <a:p>
            <a:r>
              <a:rPr lang="en-US" sz="8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Edwardian Script ITC" pitchFamily="66" charset="0"/>
                <a:cs typeface="Tunga" pitchFamily="2"/>
              </a:rPr>
              <a:t>Physical  features of India</a:t>
            </a:r>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peninsular plateau</a:t>
            </a:r>
            <a:br>
              <a:rPr lang="en-US" dirty="0"/>
            </a:br>
            <a:endParaRPr lang="en-US" dirty="0"/>
          </a:p>
        </p:txBody>
      </p:sp>
      <p:sp>
        <p:nvSpPr>
          <p:cNvPr id="3" name="Content Placeholder 2"/>
          <p:cNvSpPr>
            <a:spLocks noGrp="1"/>
          </p:cNvSpPr>
          <p:nvPr>
            <p:ph idx="1"/>
          </p:nvPr>
        </p:nvSpPr>
        <p:spPr>
          <a:xfrm>
            <a:off x="152400" y="1066800"/>
            <a:ext cx="8991600" cy="4800600"/>
          </a:xfrm>
        </p:spPr>
        <p:txBody>
          <a:bodyPr>
            <a:normAutofit/>
          </a:bodyPr>
          <a:lstStyle/>
          <a:p>
            <a:pPr algn="just">
              <a:buNone/>
            </a:pPr>
            <a:r>
              <a:rPr lang="en-US" sz="4000" b="1" dirty="0">
                <a:latin typeface="Edwardian Script ITC" pitchFamily="66" charset="0"/>
              </a:rPr>
              <a:t>The peninsular plateau is a table land composed of the old crystalline  , igneous and metamorphic rocks . It was formed due to the breaking and drifting of gondwana land and thus making it a part of the oldest landmass . This plateau consist of 2 broad divisions :the Central highlands and the Deccan plateau . </a:t>
            </a:r>
          </a:p>
        </p:txBody>
      </p:sp>
      <p:pic>
        <p:nvPicPr>
          <p:cNvPr id="4" name="Picture 73" descr="https://encrypted-tbn3.gstatic.com/images?q=tbn:ANd9GcQV6DTzpEZvMD3Cecy92jN5GndJvZRQ9zZYcV9C1_M9hzDL7t4h"/>
          <p:cNvPicPr>
            <a:picLocks noChangeAspect="1" noChangeArrowheads="1"/>
          </p:cNvPicPr>
          <p:nvPr/>
        </p:nvPicPr>
        <p:blipFill>
          <a:blip r:embed="rId2"/>
          <a:srcRect/>
          <a:stretch>
            <a:fillRect/>
          </a:stretch>
        </p:blipFill>
        <p:spPr bwMode="auto">
          <a:xfrm>
            <a:off x="2667000" y="4114800"/>
            <a:ext cx="4038600" cy="2734800"/>
          </a:xfrm>
          <a:prstGeom prst="rect">
            <a:avLst/>
          </a:prstGeom>
          <a:noFill/>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3" presetClass="emph" presetSubtype="0" fill="remove" nodeType="clickEffect">
                                  <p:stCondLst>
                                    <p:cond delay="0"/>
                                  </p:stCondLst>
                                  <p:childTnLst>
                                    <p:animClr clrSpc="rgb" dir="cw">
                                      <p:cBhvr override="childStyle">
                                        <p:cTn id="6" dur="1500" accel="50000" autoRev="1" fill="hold" tmFilter="0, 0; .33333, 1; 1, 1">
                                          <p:stCondLst>
                                            <p:cond delay="0"/>
                                          </p:stCondLst>
                                        </p:cTn>
                                        <p:tgtEl>
                                          <p:spTgt spid="4"/>
                                        </p:tgtEl>
                                        <p:attrNameLst>
                                          <p:attrName>style.color</p:attrName>
                                        </p:attrNameLst>
                                      </p:cBhvr>
                                      <p:to>
                                        <a:schemeClr val="accent2"/>
                                      </p:to>
                                    </p:animClr>
                                    <p:animClr clrSpc="rgb" dir="cw">
                                      <p:cBhvr>
                                        <p:cTn id="7" dur="1500" accel="50000" autoRev="1" fill="hold" tmFilter="0, 0; .33333, 1; 1, 1">
                                          <p:stCondLst>
                                            <p:cond delay="0"/>
                                          </p:stCondLst>
                                        </p:cTn>
                                        <p:tgtEl>
                                          <p:spTgt spid="4"/>
                                        </p:tgtEl>
                                        <p:attrNameLst>
                                          <p:attrName>fillcolor</p:attrName>
                                        </p:attrNameLst>
                                      </p:cBhvr>
                                      <p:to>
                                        <a:schemeClr val="accent2"/>
                                      </p:to>
                                    </p:animClr>
                                    <p:set>
                                      <p:cBhvr>
                                        <p:cTn id="8" dur="3000" fill="hold"/>
                                        <p:tgtEl>
                                          <p:spTgt spid="4"/>
                                        </p:tgtEl>
                                        <p:attrNameLst>
                                          <p:attrName>fill.type</p:attrName>
                                        </p:attrNameLst>
                                      </p:cBhvr>
                                      <p:to>
                                        <p:strVal val="solid"/>
                                      </p:to>
                                    </p:set>
                                    <p:set>
                                      <p:cBhvr>
                                        <p:cTn id="9" dur="3000" fill="hold"/>
                                        <p:tgtEl>
                                          <p:spTgt spid="4"/>
                                        </p:tgtEl>
                                        <p:attrNameLst>
                                          <p:attrName>fill.on</p:attrName>
                                        </p:attrNameLst>
                                      </p:cBhvr>
                                      <p:to>
                                        <p:strVal val="true"/>
                                      </p:to>
                                    </p:set>
                                    <p:animScale>
                                      <p:cBhvr>
                                        <p:cTn id="10" dur="1500" accel="50000" autoRev="1" fill="hold" tmFilter="0, 0; .33333, 1; 1, 1">
                                          <p:stCondLst>
                                            <p:cond delay="0"/>
                                          </p:stCondLst>
                                        </p:cTn>
                                        <p:tgtEl>
                                          <p:spTgt spid="4"/>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498080" cy="1143000"/>
          </a:xfrm>
        </p:spPr>
        <p:txBody>
          <a:bodyPr>
            <a:noAutofit/>
          </a:bodyPr>
          <a:lstStyle/>
          <a:p>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rush Script MT" pitchFamily="66" charset="0"/>
              </a:rPr>
              <a:t>Central Highlands  And  Deccan Plateau</a:t>
            </a:r>
          </a:p>
        </p:txBody>
      </p:sp>
      <p:sp>
        <p:nvSpPr>
          <p:cNvPr id="3" name="Content Placeholder 2"/>
          <p:cNvSpPr>
            <a:spLocks noGrp="1"/>
          </p:cNvSpPr>
          <p:nvPr>
            <p:ph idx="1"/>
          </p:nvPr>
        </p:nvSpPr>
        <p:spPr>
          <a:xfrm>
            <a:off x="609600" y="1524000"/>
            <a:ext cx="8686800" cy="5562600"/>
          </a:xfrm>
        </p:spPr>
        <p:txBody>
          <a:bodyPr>
            <a:normAutofit/>
          </a:bodyPr>
          <a:lstStyle/>
          <a:p>
            <a:r>
              <a:rPr lang="en-US" sz="4000" dirty="0">
                <a:latin typeface="French Script MT" pitchFamily="66" charset="0"/>
              </a:rPr>
              <a:t>The part of the peninsular plateau  lying to the north of Narmada river covering a major area of Malwa plateau is known as Central highlands .  </a:t>
            </a:r>
          </a:p>
          <a:p>
            <a:r>
              <a:rPr lang="en-US" sz="4000" dirty="0">
                <a:latin typeface="French Script MT" pitchFamily="66" charset="0"/>
              </a:rPr>
              <a:t>The Deccan plateau is a triangular landmass lying to the south of river Narmada  . The Satpura range flanks its broad base in the north while  the Mahadev , the Kaimul hills and the Maikal range form its eastern extension . </a:t>
            </a: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0" y="-152400"/>
            <a:ext cx="7498080" cy="1143000"/>
          </a:xfrm>
        </p:spPr>
        <p:txBody>
          <a:bodyPr>
            <a:normAutofit/>
          </a:bodyPr>
          <a:lstStyle/>
          <a:p>
            <a:r>
              <a:rPr lang="en-US" dirty="0"/>
              <a:t>Western Ghats</a:t>
            </a:r>
          </a:p>
        </p:txBody>
      </p:sp>
      <p:sp>
        <p:nvSpPr>
          <p:cNvPr id="3" name="Content Placeholder 2"/>
          <p:cNvSpPr>
            <a:spLocks noGrp="1"/>
          </p:cNvSpPr>
          <p:nvPr>
            <p:ph idx="1"/>
          </p:nvPr>
        </p:nvSpPr>
        <p:spPr>
          <a:xfrm>
            <a:off x="0" y="838200"/>
            <a:ext cx="8933688" cy="4800600"/>
          </a:xfrm>
        </p:spPr>
        <p:txBody>
          <a:bodyPr>
            <a:normAutofit/>
          </a:bodyPr>
          <a:lstStyle/>
          <a:p>
            <a:pPr algn="just"/>
            <a:r>
              <a:rPr lang="en-US" sz="2800" dirty="0">
                <a:latin typeface="Goudy Old Style" pitchFamily="18" charset="0"/>
              </a:rPr>
              <a:t>Western Ghats lie parallel to the western coast . They are continues and can be crossed through passes only . The western Ghats are higher than the eastern Ghats . Their average elevation is 900 to 1600 m . The western Ghats cause orographic rain by facing the rain bearing moist winds to rise along the western slopes of then Ghats . The western Ghats are known by different local names . The highest peaks include   anai mudi and the doda betta </a:t>
            </a:r>
          </a:p>
        </p:txBody>
      </p:sp>
      <p:pic>
        <p:nvPicPr>
          <p:cNvPr id="4" name="Picture 3" descr="http://www.geog.ucsb.edu/%7Ejoel/g148_f09/lecture_notes/peninsular_range/080426_peninsular_005.jpg"/>
          <p:cNvPicPr>
            <a:picLocks noChangeAspect="1" noChangeArrowheads="1"/>
          </p:cNvPicPr>
          <p:nvPr/>
        </p:nvPicPr>
        <p:blipFill>
          <a:blip r:embed="rId2" cstate="print"/>
          <a:srcRect/>
          <a:stretch>
            <a:fillRect/>
          </a:stretch>
        </p:blipFill>
        <p:spPr bwMode="auto">
          <a:xfrm>
            <a:off x="2590800" y="4267200"/>
            <a:ext cx="3886200" cy="2590800"/>
          </a:xfrm>
          <a:prstGeom prst="rect">
            <a:avLst/>
          </a:prstGeom>
          <a:noFill/>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0" y="0"/>
            <a:ext cx="7498080" cy="1143000"/>
          </a:xfrm>
        </p:spPr>
        <p:txBody>
          <a:bodyPr>
            <a:noAutofit/>
          </a:bodyPr>
          <a:lstStyle/>
          <a:p>
            <a:r>
              <a:rPr lang="en-US" sz="8800" dirty="0">
                <a:latin typeface="Edwardian Script ITC" pitchFamily="66" charset="0"/>
              </a:rPr>
              <a:t>Eastern Ghats </a:t>
            </a:r>
          </a:p>
        </p:txBody>
      </p:sp>
      <p:sp>
        <p:nvSpPr>
          <p:cNvPr id="3" name="Content Placeholder 2"/>
          <p:cNvSpPr>
            <a:spLocks noGrp="1"/>
          </p:cNvSpPr>
          <p:nvPr>
            <p:ph idx="1"/>
          </p:nvPr>
        </p:nvSpPr>
        <p:spPr>
          <a:xfrm>
            <a:off x="0" y="1066800"/>
            <a:ext cx="9144000" cy="4800600"/>
          </a:xfrm>
        </p:spPr>
        <p:txBody>
          <a:bodyPr>
            <a:noAutofit/>
          </a:bodyPr>
          <a:lstStyle/>
          <a:p>
            <a:pPr algn="just">
              <a:buNone/>
            </a:pPr>
            <a:r>
              <a:rPr lang="en-US" sz="3600" b="1" dirty="0">
                <a:latin typeface="French Script MT" pitchFamily="66" charset="0"/>
              </a:rPr>
              <a:t>Eastern Ghats are lower than Western Ghats.  The average elevation of Eastern Ghats is 600 mts.  The Eastern Ghats stretch from the Mahanadi Valley to the Nigiris in the south.  The Eastern Ghats are discontinuous and irregular and dissected by river draining into the Bay of Bengal.  Mahindragiri is the highest peak in the Eastern Ghats.  Shevroi Hills and the Javadi Hills are located to the south-east of Eastern Ghats.</a:t>
            </a:r>
          </a:p>
        </p:txBody>
      </p:sp>
      <p:pic>
        <p:nvPicPr>
          <p:cNvPr id="4" name="irc_mi" descr="http://1.bp.blogspot.com/_u8RzBC9dWv0/TFEP0kZ73eI/AAAAAAAADQI/QrX_r5lueOA/s1600/DSC07553+San+Jacinto+and+Tahquitz+Peak.jpg"/>
          <p:cNvPicPr>
            <a:picLocks noChangeAspect="1" noChangeArrowheads="1"/>
          </p:cNvPicPr>
          <p:nvPr/>
        </p:nvPicPr>
        <p:blipFill>
          <a:blip r:embed="rId2" cstate="print"/>
          <a:srcRect/>
          <a:stretch>
            <a:fillRect/>
          </a:stretch>
        </p:blipFill>
        <p:spPr bwMode="auto">
          <a:xfrm>
            <a:off x="2895600" y="4922634"/>
            <a:ext cx="3276600" cy="1935366"/>
          </a:xfrm>
          <a:prstGeom prst="rect">
            <a:avLst/>
          </a:prstGeom>
          <a:noFill/>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Indian deserts </a:t>
            </a:r>
            <a:br>
              <a:rPr lang="en-US" dirty="0"/>
            </a:br>
            <a:endParaRPr lang="en-US" dirty="0"/>
          </a:p>
        </p:txBody>
      </p:sp>
      <p:sp>
        <p:nvSpPr>
          <p:cNvPr id="3" name="Content Placeholder 2"/>
          <p:cNvSpPr>
            <a:spLocks noGrp="1"/>
          </p:cNvSpPr>
          <p:nvPr>
            <p:ph idx="1"/>
          </p:nvPr>
        </p:nvSpPr>
        <p:spPr>
          <a:xfrm>
            <a:off x="-304800" y="990600"/>
            <a:ext cx="9448800" cy="4800600"/>
          </a:xfrm>
        </p:spPr>
        <p:txBody>
          <a:bodyPr>
            <a:normAutofit/>
          </a:bodyPr>
          <a:lstStyle/>
          <a:p>
            <a:pPr algn="just">
              <a:buNone/>
            </a:pPr>
            <a:r>
              <a:rPr lang="en-US" dirty="0">
                <a:latin typeface="French Script MT" pitchFamily="66" charset="0"/>
              </a:rPr>
              <a:t>   The Indian Deserts lies towards the western margins of the Aravali hills . It is an undulating sandy plain covered with sandunes this region resives very low rainfall below 150 mm per year . It has arid climate with low vegetation cover . Streams apear during the rainy season . Soon after they disappear into the sand as they  do not have enough water to reach the sea . Luni is the only large river in this region . Barchans cover larger areas but longitudinal dunes become more prominent near the indo – Pakistan boundary .</a:t>
            </a:r>
          </a:p>
        </p:txBody>
      </p:sp>
      <p:pic>
        <p:nvPicPr>
          <p:cNvPr id="4" name="Picture 4" descr="https://encrypted-tbn3.gstatic.com/images?q=tbn:ANd9GcSerUNso1TWeqLt2Nc1JKw3YQP0QlSAtr3JdSu8wy0L3ELE2_5C"/>
          <p:cNvPicPr>
            <a:picLocks noChangeAspect="1" noChangeArrowheads="1"/>
          </p:cNvPicPr>
          <p:nvPr/>
        </p:nvPicPr>
        <p:blipFill>
          <a:blip r:embed="rId2"/>
          <a:srcRect/>
          <a:stretch>
            <a:fillRect/>
          </a:stretch>
        </p:blipFill>
        <p:spPr bwMode="auto">
          <a:xfrm>
            <a:off x="2362200" y="4612821"/>
            <a:ext cx="4267200" cy="2245179"/>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encrypted-tbn1.gstatic.com/images?q=tbn:ANd9GcT0Kt0Qoyjo397dISZFAYRVn8wbnbj1stWez1tLo_3aB1WHHuDU"/>
          <p:cNvPicPr>
            <a:picLocks noChangeAspect="1" noChangeArrowheads="1"/>
          </p:cNvPicPr>
          <p:nvPr/>
        </p:nvPicPr>
        <p:blipFill>
          <a:blip r:embed="rId2"/>
          <a:srcRect/>
          <a:stretch>
            <a:fillRect/>
          </a:stretch>
        </p:blipFill>
        <p:spPr bwMode="auto">
          <a:xfrm>
            <a:off x="0" y="0"/>
            <a:ext cx="9144000" cy="6870630"/>
          </a:xfrm>
          <a:prstGeom prst="rect">
            <a:avLst/>
          </a:prstGeom>
          <a:noFill/>
        </p:spPr>
      </p:pic>
      <p:pic>
        <p:nvPicPr>
          <p:cNvPr id="3" name="Picture 5" descr="https://encrypted-tbn1.gstatic.com/images?q=tbn:ANd9GcScUwzlwUUqFpgsxq7QY1u7Z4zO5VsHlGXaaSgPj8gU9CeuDcuU3w"/>
          <p:cNvPicPr>
            <a:picLocks noChangeAspect="1" noChangeArrowheads="1"/>
          </p:cNvPicPr>
          <p:nvPr/>
        </p:nvPicPr>
        <p:blipFill>
          <a:blip r:embed="rId3"/>
          <a:srcRect/>
          <a:stretch>
            <a:fillRect/>
          </a:stretch>
        </p:blipFill>
        <p:spPr bwMode="auto">
          <a:xfrm>
            <a:off x="685800" y="887440"/>
            <a:ext cx="2971800" cy="1674786"/>
          </a:xfrm>
          <a:prstGeom prst="rect">
            <a:avLst/>
          </a:prstGeom>
          <a:noFill/>
        </p:spPr>
      </p:pic>
      <p:pic>
        <p:nvPicPr>
          <p:cNvPr id="4" name="Picture 3" descr="http://us.123rf.com/400wm/400/400/muha/muha1210/muha121000012/16006448-sand-dune-in-sahara-desert.jpg"/>
          <p:cNvPicPr>
            <a:picLocks noChangeAspect="1" noChangeArrowheads="1"/>
          </p:cNvPicPr>
          <p:nvPr/>
        </p:nvPicPr>
        <p:blipFill>
          <a:blip r:embed="rId4" cstate="print"/>
          <a:srcRect/>
          <a:stretch>
            <a:fillRect/>
          </a:stretch>
        </p:blipFill>
        <p:spPr bwMode="auto">
          <a:xfrm>
            <a:off x="457200" y="4191000"/>
            <a:ext cx="2971800" cy="1986959"/>
          </a:xfrm>
          <a:prstGeom prst="rect">
            <a:avLst/>
          </a:prstGeom>
          <a:noFill/>
        </p:spPr>
      </p:pic>
      <p:pic>
        <p:nvPicPr>
          <p:cNvPr id="5" name="irc_mi" descr="https://encrypted-tbn1.gstatic.com/images?q=tbn:ANd9GcRuZ-GaDtFsZ_aLE17c-xEc2iYo7Yg8ohaBiuV89_yZtUL_P5495A"/>
          <p:cNvPicPr>
            <a:picLocks noChangeAspect="1" noChangeArrowheads="1"/>
          </p:cNvPicPr>
          <p:nvPr/>
        </p:nvPicPr>
        <p:blipFill>
          <a:blip r:embed="rId5"/>
          <a:srcRect/>
          <a:stretch>
            <a:fillRect/>
          </a:stretch>
        </p:blipFill>
        <p:spPr bwMode="auto">
          <a:xfrm>
            <a:off x="5867400" y="1996728"/>
            <a:ext cx="3276600" cy="2175222"/>
          </a:xfrm>
          <a:prstGeom prst="rect">
            <a:avLst/>
          </a:prstGeom>
          <a:noFill/>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5"/>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12" presetClass="exit" presetSubtype="4" fill="hold" nodeType="clickEffect">
                                  <p:stCondLst>
                                    <p:cond delay="0"/>
                                  </p:stCondLst>
                                  <p:childTnLst>
                                    <p:animEffect transition="out" filter="slide(fromBottom)">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498080" cy="1143000"/>
          </a:xfrm>
        </p:spPr>
        <p:txBody>
          <a:bodyPr>
            <a:normAutofit fontScale="90000"/>
          </a:bodyPr>
          <a:lstStyle/>
          <a:p>
            <a:r>
              <a:rPr lang="en-US" sz="8000" dirty="0">
                <a:solidFill>
                  <a:schemeClr val="accent3">
                    <a:lumMod val="60000"/>
                    <a:lumOff val="40000"/>
                  </a:schemeClr>
                </a:solidFill>
                <a:effectLst>
                  <a:outerShdw blurRad="38100" dist="38100" dir="2700000" algn="tl">
                    <a:srgbClr val="000000">
                      <a:alpha val="43137"/>
                    </a:srgbClr>
                  </a:outerShdw>
                </a:effectLst>
                <a:latin typeface="Goudy Old Style" pitchFamily="18" charset="0"/>
              </a:rPr>
              <a:t>The coastal plains </a:t>
            </a:r>
            <a:r>
              <a:rPr lang="en-US" dirty="0"/>
              <a:t/>
            </a:r>
            <a:br>
              <a:rPr lang="en-US" dirty="0"/>
            </a:br>
            <a:endParaRPr lang="en-US" dirty="0"/>
          </a:p>
        </p:txBody>
      </p:sp>
      <p:sp>
        <p:nvSpPr>
          <p:cNvPr id="3" name="Content Placeholder 2"/>
          <p:cNvSpPr>
            <a:spLocks noGrp="1"/>
          </p:cNvSpPr>
          <p:nvPr>
            <p:ph idx="1"/>
          </p:nvPr>
        </p:nvSpPr>
        <p:spPr>
          <a:xfrm>
            <a:off x="-304800" y="990600"/>
            <a:ext cx="9448800" cy="5867400"/>
          </a:xfrm>
        </p:spPr>
        <p:txBody>
          <a:bodyPr>
            <a:normAutofit/>
          </a:bodyPr>
          <a:lstStyle/>
          <a:p>
            <a:pPr algn="just">
              <a:buNone/>
            </a:pPr>
            <a:r>
              <a:rPr lang="en-US" sz="3000" dirty="0">
                <a:latin typeface="Brush Script MT" pitchFamily="66" charset="0"/>
              </a:rPr>
              <a:t>   The peninsular plateau is flanked by stretch of narrow coastal strips , running along the Arabian sea on the west and the bay of Bengal on the east . The western coast , sandwiched between the western Ghats and the Arabian sea is a narrow plain . It consist of three sections . The northern part of the coast is called the konkan , the central stretch is called the kannad plain while southern is referred to as the Malabar coast the plains along the bay of Bengal are wide and level in the northern part , it is referred to as the northern circar , while the southern part is known as koramandal coast . Large rivers such as the Mahanadi , the Godavari , the Krishna and the kavery have former extensive delta on this coast . Lake chilika is an important feature along the eastern coast </a:t>
            </a:r>
          </a:p>
        </p:txBody>
      </p:sp>
    </p:spTree>
  </p:cSld>
  <p:clrMapOvr>
    <a:masterClrMapping/>
  </p:clrMapOvr>
  <p:transition>
    <p:strip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s://encrypted-tbn1.gstatic.com/images?q=tbn:ANd9GcQLq1KFwyXzVqBMGj0fvwR-avnFxCVOt42t6iRSHLrjgaiYjksXIw"/>
          <p:cNvPicPr>
            <a:picLocks noChangeAspect="1" noChangeArrowheads="1"/>
          </p:cNvPicPr>
          <p:nvPr/>
        </p:nvPicPr>
        <p:blipFill>
          <a:blip r:embed="rId2"/>
          <a:srcRect/>
          <a:stretch>
            <a:fillRect/>
          </a:stretch>
        </p:blipFill>
        <p:spPr bwMode="auto">
          <a:xfrm rot="20478365">
            <a:off x="370725" y="660274"/>
            <a:ext cx="4626213" cy="3074789"/>
          </a:xfrm>
          <a:prstGeom prst="rect">
            <a:avLst/>
          </a:prstGeom>
          <a:noFill/>
        </p:spPr>
      </p:pic>
      <p:pic>
        <p:nvPicPr>
          <p:cNvPr id="38913" name="irc_mi" descr="https://encrypted-tbn2.gstatic.com/images?q=tbn:ANd9GcQs1sct1pixK3sVeIeJCWacq6YOkNUII5fMGsxYpzTQPVZPxbdj"/>
          <p:cNvPicPr>
            <a:picLocks noChangeAspect="1" noChangeArrowheads="1"/>
          </p:cNvPicPr>
          <p:nvPr/>
        </p:nvPicPr>
        <p:blipFill>
          <a:blip r:embed="rId3"/>
          <a:srcRect/>
          <a:stretch>
            <a:fillRect/>
          </a:stretch>
        </p:blipFill>
        <p:spPr bwMode="auto">
          <a:xfrm rot="20438825">
            <a:off x="4176334" y="2814846"/>
            <a:ext cx="4534486" cy="3387527"/>
          </a:xfrm>
          <a:prstGeom prst="rect">
            <a:avLst/>
          </a:prstGeom>
          <a:noFill/>
        </p:spPr>
      </p:pic>
      <p:sp>
        <p:nvSpPr>
          <p:cNvPr id="3891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16" fill="hold" nodeType="clickEffect">
                                  <p:stCondLst>
                                    <p:cond delay="0"/>
                                  </p:stCondLst>
                                  <p:childTnLst>
                                    <p:animEffect transition="out" filter="circle(in)">
                                      <p:cBhvr>
                                        <p:cTn id="6" dur="2000"/>
                                        <p:tgtEl>
                                          <p:spTgt spid="38914"/>
                                        </p:tgtEl>
                                      </p:cBhvr>
                                    </p:animEffect>
                                    <p:set>
                                      <p:cBhvr>
                                        <p:cTn id="7" dur="1" fill="hold">
                                          <p:stCondLst>
                                            <p:cond delay="1999"/>
                                          </p:stCondLst>
                                        </p:cTn>
                                        <p:tgtEl>
                                          <p:spTgt spid="389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nodeType="clickEffect">
                                  <p:stCondLst>
                                    <p:cond delay="0"/>
                                  </p:stCondLst>
                                  <p:childTnLst>
                                    <p:animEffect transition="out" filter="diamond(in)">
                                      <p:cBhvr>
                                        <p:cTn id="11" dur="2000"/>
                                        <p:tgtEl>
                                          <p:spTgt spid="38913"/>
                                        </p:tgtEl>
                                      </p:cBhvr>
                                    </p:animEffect>
                                    <p:set>
                                      <p:cBhvr>
                                        <p:cTn id="12" dur="1" fill="hold">
                                          <p:stCondLst>
                                            <p:cond delay="1999"/>
                                          </p:stCondLst>
                                        </p:cTn>
                                        <p:tgtEl>
                                          <p:spTgt spid="389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7498080" cy="1143000"/>
          </a:xfrm>
        </p:spPr>
        <p:txBody>
          <a:bodyPr>
            <a:noAutofit/>
          </a:bodyPr>
          <a:lstStyle/>
          <a:p>
            <a:r>
              <a:rPr lang="en-US" sz="6600" dirty="0">
                <a:latin typeface="Brush Script MT" pitchFamily="66" charset="0"/>
              </a:rPr>
              <a:t>     </a:t>
            </a:r>
            <a:r>
              <a:rPr lang="en-US" sz="6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rush Script MT" pitchFamily="66" charset="0"/>
              </a:rPr>
              <a:t>The islands </a:t>
            </a:r>
            <a:br>
              <a:rPr lang="en-US" sz="6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rush Script MT" pitchFamily="66" charset="0"/>
              </a:rPr>
            </a:br>
            <a:endParaRPr lang="en-US" sz="6600" dirty="0">
              <a:latin typeface="Brush Script MT" pitchFamily="66" charset="0"/>
            </a:endParaRPr>
          </a:p>
        </p:txBody>
      </p:sp>
      <p:sp>
        <p:nvSpPr>
          <p:cNvPr id="3" name="Content Placeholder 2"/>
          <p:cNvSpPr>
            <a:spLocks noGrp="1"/>
          </p:cNvSpPr>
          <p:nvPr>
            <p:ph idx="1"/>
          </p:nvPr>
        </p:nvSpPr>
        <p:spPr>
          <a:xfrm>
            <a:off x="-228600" y="914400"/>
            <a:ext cx="9372600" cy="4800600"/>
          </a:xfrm>
        </p:spPr>
        <p:txBody>
          <a:bodyPr>
            <a:normAutofit/>
          </a:bodyPr>
          <a:lstStyle/>
          <a:p>
            <a:pPr algn="just">
              <a:buNone/>
            </a:pPr>
            <a:r>
              <a:rPr lang="en-US" dirty="0">
                <a:latin typeface="French Script MT" pitchFamily="66" charset="0"/>
              </a:rPr>
              <a:t>  Besides a vast main land , India has also 2 groups of islands . The Lakshadweep islands close to the Malabar coast of Kerala is composed of small coral islands . It covers small area of 32 sq . Km and kavarathi island is the administrative head quarters . This island group has great diversity of flora and fauna the pity island , which is uninhabited, has a bird sanctuary . </a:t>
            </a:r>
          </a:p>
        </p:txBody>
      </p:sp>
      <p:pic>
        <p:nvPicPr>
          <p:cNvPr id="4" name="irc_mi" descr="http://blog.bewakoof.com/wp-content/uploads/2012/07/1.jpg"/>
          <p:cNvPicPr/>
          <p:nvPr/>
        </p:nvPicPr>
        <p:blipFill>
          <a:blip r:embed="rId2" cstate="print"/>
          <a:srcRect/>
          <a:stretch>
            <a:fillRect/>
          </a:stretch>
        </p:blipFill>
        <p:spPr bwMode="auto">
          <a:xfrm>
            <a:off x="2133600" y="3657600"/>
            <a:ext cx="5115361" cy="305314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6" fill="hold" nodeType="clickEffect">
                                  <p:stCondLst>
                                    <p:cond delay="0"/>
                                  </p:stCondLst>
                                  <p:childTnLst>
                                    <p:animEffect transition="out" filter="barn(in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8080" cy="1143000"/>
          </a:xfrm>
        </p:spPr>
        <p:txBody>
          <a:bodyPr/>
          <a:lstStyle/>
          <a:p>
            <a:r>
              <a:rPr lang="en-US" dirty="0"/>
              <a:t>Andaman and Nicobar</a:t>
            </a:r>
          </a:p>
        </p:txBody>
      </p:sp>
      <p:sp>
        <p:nvSpPr>
          <p:cNvPr id="3" name="Content Placeholder 2"/>
          <p:cNvSpPr>
            <a:spLocks noGrp="1"/>
          </p:cNvSpPr>
          <p:nvPr>
            <p:ph idx="1"/>
          </p:nvPr>
        </p:nvSpPr>
        <p:spPr>
          <a:xfrm>
            <a:off x="-152400" y="1066800"/>
            <a:ext cx="9144000" cy="4800600"/>
          </a:xfrm>
        </p:spPr>
        <p:txBody>
          <a:bodyPr/>
          <a:lstStyle/>
          <a:p>
            <a:pPr algn="just">
              <a:buNone/>
            </a:pPr>
            <a:r>
              <a:rPr lang="en-US" dirty="0">
                <a:latin typeface="Goudy Old Style" pitchFamily="18" charset="0"/>
              </a:rPr>
              <a:t>  The Andaman and  nicobar islands is located in the bay of Bengal they are bigger in size and are more numerous and scattered . The entire group of islands is divided into 2 broad categories the Andaman in the north and the nicobar in the south . These islands lie close to equator and experience equatorial climate and has thick forest cover . </a:t>
            </a:r>
          </a:p>
        </p:txBody>
      </p:sp>
      <p:pic>
        <p:nvPicPr>
          <p:cNvPr id="4" name="irc_mi" descr="http://2.bp.blogspot.com/-OUQ_4_Smf-g/TwAnXhPSd0I/AAAAAAAAA2I/nXvNOfiYuv4/s1600/BountyIsland.jpg"/>
          <p:cNvPicPr/>
          <p:nvPr/>
        </p:nvPicPr>
        <p:blipFill>
          <a:blip r:embed="rId2"/>
          <a:srcRect/>
          <a:stretch>
            <a:fillRect/>
          </a:stretch>
        </p:blipFill>
        <p:spPr bwMode="auto">
          <a:xfrm>
            <a:off x="1828800" y="4495800"/>
            <a:ext cx="5410200" cy="2362200"/>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path" presetSubtype="0" accel="50000" decel="50000" fill="hold" nodeType="clickEffect">
                                  <p:stCondLst>
                                    <p:cond delay="0"/>
                                  </p:stCondLst>
                                  <p:childTnLst>
                                    <p:animMotion origin="layout" path="M 0.25417 -0.13876 L 0.50417 0.19426 " pathEditMode="relative" rAng="0" ptsTypes="AA">
                                      <p:cBhvr>
                                        <p:cTn id="12" dur="2000" fill="hold"/>
                                        <p:tgtEl>
                                          <p:spTgt spid="4"/>
                                        </p:tgtEl>
                                        <p:attrNameLst>
                                          <p:attrName>ppt_x</p:attrName>
                                          <p:attrName>ppt_y</p:attrName>
                                        </p:attrNameLst>
                                      </p:cBhvr>
                                      <p:rCtr x="12500" y="16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a:solidFill>
                  <a:schemeClr val="tx1"/>
                </a:solidFill>
                <a:latin typeface="Edwardian Script ITC" pitchFamily="66" charset="0"/>
              </a:rPr>
              <a:t>6 Physical features </a:t>
            </a:r>
          </a:p>
        </p:txBody>
      </p:sp>
      <p:sp>
        <p:nvSpPr>
          <p:cNvPr id="3" name="Content Placeholder 2"/>
          <p:cNvSpPr>
            <a:spLocks noGrp="1"/>
          </p:cNvSpPr>
          <p:nvPr>
            <p:ph idx="1"/>
          </p:nvPr>
        </p:nvSpPr>
        <p:spPr>
          <a:xfrm>
            <a:off x="1371600" y="1524000"/>
            <a:ext cx="7498080" cy="4800600"/>
          </a:xfrm>
        </p:spPr>
        <p:txBody>
          <a:bodyPr>
            <a:normAutofit/>
          </a:bodyPr>
          <a:lstStyle/>
          <a:p>
            <a:pPr>
              <a:buNone/>
            </a:pPr>
            <a:r>
              <a:rPr lang="en-US" dirty="0">
                <a:solidFill>
                  <a:schemeClr val="accent5">
                    <a:lumMod val="50000"/>
                  </a:schemeClr>
                </a:solidFill>
              </a:rPr>
              <a:t>The 6 physical features are :</a:t>
            </a:r>
          </a:p>
          <a:p>
            <a:pPr>
              <a:buNone/>
            </a:pPr>
            <a:endParaRPr lang="en-US" dirty="0">
              <a:solidFill>
                <a:schemeClr val="accent5">
                  <a:lumMod val="50000"/>
                </a:schemeClr>
              </a:solidFill>
            </a:endParaRPr>
          </a:p>
          <a:p>
            <a:r>
              <a:rPr lang="en-US" dirty="0">
                <a:solidFill>
                  <a:schemeClr val="accent5"/>
                </a:solidFill>
              </a:rPr>
              <a:t>The Himalayan mountains </a:t>
            </a:r>
          </a:p>
          <a:p>
            <a:r>
              <a:rPr lang="en-US" dirty="0">
                <a:solidFill>
                  <a:schemeClr val="accent5"/>
                </a:solidFill>
              </a:rPr>
              <a:t>The northern plains</a:t>
            </a:r>
          </a:p>
          <a:p>
            <a:r>
              <a:rPr lang="en-US" dirty="0">
                <a:solidFill>
                  <a:schemeClr val="accent5"/>
                </a:solidFill>
              </a:rPr>
              <a:t>The peninsular plateau </a:t>
            </a:r>
          </a:p>
          <a:p>
            <a:r>
              <a:rPr lang="en-US" dirty="0">
                <a:solidFill>
                  <a:schemeClr val="accent5"/>
                </a:solidFill>
              </a:rPr>
              <a:t>The Indian desert </a:t>
            </a:r>
          </a:p>
          <a:p>
            <a:r>
              <a:rPr lang="en-US" dirty="0">
                <a:solidFill>
                  <a:schemeClr val="accent5"/>
                </a:solidFill>
              </a:rPr>
              <a:t>The coastal plains </a:t>
            </a:r>
          </a:p>
          <a:p>
            <a:r>
              <a:rPr lang="en-US" dirty="0">
                <a:solidFill>
                  <a:schemeClr val="accent5"/>
                </a:solidFill>
              </a:rPr>
              <a:t>The Islands</a:t>
            </a:r>
          </a:p>
        </p:txBody>
      </p:sp>
    </p:spTree>
  </p:cSld>
  <p:clrMapOvr>
    <a:masterClrMapping/>
  </p:clrMapOvr>
  <p:transition>
    <p:pull dir="l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jpg"/>
          <p:cNvPicPr>
            <a:picLocks noChangeAspect="1"/>
          </p:cNvPicPr>
          <p:nvPr/>
        </p:nvPicPr>
        <p:blipFill>
          <a:blip r:embed="rId2"/>
          <a:stretch>
            <a:fillRect/>
          </a:stretch>
        </p:blipFill>
        <p:spPr>
          <a:xfrm>
            <a:off x="0" y="0"/>
            <a:ext cx="9144000" cy="6858000"/>
          </a:xfrm>
          <a:prstGeom prst="rect">
            <a:avLst/>
          </a:prstGeom>
        </p:spPr>
      </p:pic>
      <p:sp>
        <p:nvSpPr>
          <p:cNvPr id="6" name="Rectangle 5"/>
          <p:cNvSpPr/>
          <p:nvPr/>
        </p:nvSpPr>
        <p:spPr>
          <a:xfrm>
            <a:off x="2514600" y="4953000"/>
            <a:ext cx="4644221" cy="1754326"/>
          </a:xfrm>
          <a:prstGeom prst="rect">
            <a:avLst/>
          </a:prstGeom>
          <a:noFill/>
        </p:spPr>
        <p:txBody>
          <a:bodyPr wrap="none" lIns="91440" tIns="45720" rIns="91440" bIns="45720">
            <a:prstTxWarp prst="textTriangleInverted">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glow rad="228600">
                    <a:schemeClr val="accent1">
                      <a:satMod val="175000"/>
                      <a:alpha val="40000"/>
                    </a:schemeClr>
                  </a:glow>
                  <a:outerShdw blurRad="50800" dist="38100" dir="18900000" algn="bl" rotWithShape="0">
                    <a:prstClr val="black">
                      <a:alpha val="40000"/>
                    </a:prstClr>
                  </a:outerShdw>
                  <a:reflection blurRad="10000" stA="55000" endPos="48000" dist="500" dir="5400000" sy="-100000" algn="bl" rotWithShape="0"/>
                </a:effectLst>
                <a:latin typeface="Algerian" pitchFamily="82" charset="0"/>
              </a:rPr>
              <a:t>Made by :</a:t>
            </a:r>
          </a:p>
          <a:p>
            <a:pPr algn="ctr"/>
            <a:r>
              <a:rPr lang="en-US" sz="5400" b="1" cap="all" spc="0" dirty="0" smtClean="0">
                <a:ln/>
                <a:solidFill>
                  <a:schemeClr val="accent1"/>
                </a:solidFill>
                <a:effectLst>
                  <a:glow rad="228600">
                    <a:schemeClr val="accent1">
                      <a:satMod val="175000"/>
                      <a:alpha val="40000"/>
                    </a:schemeClr>
                  </a:glow>
                  <a:outerShdw blurRad="50800" dist="38100" dir="18900000" algn="bl" rotWithShape="0">
                    <a:prstClr val="black">
                      <a:alpha val="40000"/>
                    </a:prstClr>
                  </a:outerShdw>
                  <a:reflection blurRad="10000" stA="55000" endPos="48000" dist="500" dir="5400000" sy="-100000" algn="bl" rotWithShape="0"/>
                </a:effectLst>
                <a:latin typeface="Algerian" pitchFamily="82" charset="0"/>
              </a:rPr>
              <a:t>		</a:t>
            </a:r>
            <a:r>
              <a:rPr lang="en-US" sz="5400" b="1" cap="all" spc="0" dirty="0" smtClean="0">
                <a:ln/>
                <a:solidFill>
                  <a:schemeClr val="accent1"/>
                </a:solidFill>
                <a:effectLst>
                  <a:glow rad="228600">
                    <a:schemeClr val="accent1">
                      <a:satMod val="175000"/>
                      <a:alpha val="40000"/>
                    </a:schemeClr>
                  </a:glow>
                  <a:outerShdw blurRad="50800" dist="38100" dir="18900000" algn="bl" rotWithShape="0">
                    <a:prstClr val="black">
                      <a:alpha val="40000"/>
                    </a:prstClr>
                  </a:outerShdw>
                  <a:reflection blurRad="10000" stA="55000" endPos="48000" dist="500" dir="5400000" sy="-100000" algn="bl" rotWithShape="0"/>
                </a:effectLst>
                <a:latin typeface="Algerian" pitchFamily="82" charset="0"/>
              </a:rPr>
              <a:t>N.SRINIVASARAO</a:t>
            </a:r>
            <a:endParaRPr lang="en-US" sz="5400" b="1" cap="all" spc="0" dirty="0">
              <a:ln/>
              <a:solidFill>
                <a:schemeClr val="accent1"/>
              </a:solidFill>
              <a:effectLst>
                <a:glow rad="228600">
                  <a:schemeClr val="accent1">
                    <a:satMod val="175000"/>
                    <a:alpha val="40000"/>
                  </a:schemeClr>
                </a:glow>
                <a:outerShdw blurRad="50800" dist="38100" dir="18900000" algn="bl" rotWithShape="0">
                  <a:prstClr val="black">
                    <a:alpha val="40000"/>
                  </a:prstClr>
                </a:outerShdw>
                <a:reflection blurRad="10000" stA="55000" endPos="48000" dist="500" dir="5400000" sy="-100000" algn="bl" rotWithShape="0"/>
              </a:effectLst>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rc_mi" descr="http://www.ubqool.com/static/contents/images/3082_5800_41838.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TextBox 3"/>
          <p:cNvSpPr txBox="1"/>
          <p:nvPr/>
        </p:nvSpPr>
        <p:spPr>
          <a:xfrm>
            <a:off x="1143000" y="5486400"/>
            <a:ext cx="2743200" cy="461665"/>
          </a:xfrm>
          <a:prstGeom prst="rect">
            <a:avLst/>
          </a:prstGeom>
          <a:solidFill>
            <a:srgbClr val="BA6612"/>
          </a:solidFill>
        </p:spPr>
        <p:txBody>
          <a:bodyPr wrap="square" rtlCol="0">
            <a:spAutoFit/>
          </a:bodyPr>
          <a:lstStyle/>
          <a:p>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itchFamily="34" charset="0"/>
              </a:rPr>
              <a:t>Indian Deserts</a:t>
            </a:r>
          </a:p>
        </p:txBody>
      </p:sp>
    </p:spTree>
  </p:cSld>
  <p:clrMapOvr>
    <a:masterClrMapping/>
  </p:clrMapOvr>
  <p:transition>
    <p:strips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Himalayas</a:t>
            </a:r>
            <a:br>
              <a:rPr lang="en-US" dirty="0"/>
            </a:br>
            <a:endParaRPr lang="en-US" dirty="0"/>
          </a:p>
        </p:txBody>
      </p:sp>
      <p:sp>
        <p:nvSpPr>
          <p:cNvPr id="3" name="Content Placeholder 2"/>
          <p:cNvSpPr>
            <a:spLocks noGrp="1"/>
          </p:cNvSpPr>
          <p:nvPr>
            <p:ph idx="1"/>
          </p:nvPr>
        </p:nvSpPr>
        <p:spPr>
          <a:xfrm>
            <a:off x="533400" y="1143000"/>
            <a:ext cx="8610600" cy="4419600"/>
          </a:xfrm>
        </p:spPr>
        <p:txBody>
          <a:bodyPr>
            <a:normAutofit/>
          </a:bodyPr>
          <a:lstStyle/>
          <a:p>
            <a:r>
              <a:rPr lang="en-US" sz="3600" dirty="0">
                <a:latin typeface="French Script MT" pitchFamily="66" charset="0"/>
              </a:rPr>
              <a:t>The Himalayas are geologically young and structurally fold mountains which stretch over the northern borders of India . </a:t>
            </a:r>
          </a:p>
          <a:p>
            <a:r>
              <a:rPr lang="en-US" sz="3600" dirty="0">
                <a:latin typeface="French Script MT" pitchFamily="66" charset="0"/>
              </a:rPr>
              <a:t>These mountain ranges run in a west – east direction from Indus to Brahmaputra.  </a:t>
            </a:r>
          </a:p>
          <a:p>
            <a:r>
              <a:rPr lang="en-US" sz="3600" dirty="0">
                <a:latin typeface="French Script MT" pitchFamily="66" charset="0"/>
              </a:rPr>
              <a:t>Himalayas covers a distance of about 2400km . Their width varies from 400km in Kashmir to 150km in Arunachal Pradesh . </a:t>
            </a:r>
          </a:p>
        </p:txBody>
      </p:sp>
      <p:pic>
        <p:nvPicPr>
          <p:cNvPr id="4" name="irc_mi" descr="https://encrypted-tbn0.gstatic.com/images?q=tbn:ANd9GcSQJmlv0tmhMjG_yQ2XD7GJJ-g1P0foJbluDKQtmmaQEj-FQJkPUA"/>
          <p:cNvPicPr>
            <a:picLocks noChangeAspect="1" noChangeArrowheads="1"/>
          </p:cNvPicPr>
          <p:nvPr/>
        </p:nvPicPr>
        <p:blipFill>
          <a:blip r:embed="rId2"/>
          <a:srcRect/>
          <a:stretch>
            <a:fillRect/>
          </a:stretch>
        </p:blipFill>
        <p:spPr bwMode="auto">
          <a:xfrm>
            <a:off x="3048000" y="4648200"/>
            <a:ext cx="4343400" cy="2057400"/>
          </a:xfrm>
          <a:prstGeom prst="rect">
            <a:avLst/>
          </a:prstGeom>
          <a:noFill/>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498080" cy="1143000"/>
          </a:xfrm>
        </p:spPr>
        <p:txBody>
          <a:bodyPr>
            <a:normAutofit fontScale="90000"/>
          </a:bodyPr>
          <a:lstStyle/>
          <a:p>
            <a:r>
              <a:rPr lang="en-US"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radley Hand ITC" pitchFamily="66" charset="0"/>
              </a:rPr>
              <a:t>Longitudinal division </a:t>
            </a:r>
            <a:r>
              <a:rPr lang="en-US" dirty="0"/>
              <a:t/>
            </a:r>
            <a:br>
              <a:rPr lang="en-US" dirty="0"/>
            </a:br>
            <a:endParaRPr lang="en-US" dirty="0"/>
          </a:p>
        </p:txBody>
      </p:sp>
      <p:sp>
        <p:nvSpPr>
          <p:cNvPr id="3" name="Content Placeholder 2"/>
          <p:cNvSpPr>
            <a:spLocks noGrp="1"/>
          </p:cNvSpPr>
          <p:nvPr>
            <p:ph idx="1"/>
          </p:nvPr>
        </p:nvSpPr>
        <p:spPr>
          <a:xfrm>
            <a:off x="-152400" y="990600"/>
            <a:ext cx="9296400" cy="5867400"/>
          </a:xfrm>
        </p:spPr>
        <p:txBody>
          <a:bodyPr>
            <a:noAutofit/>
          </a:bodyPr>
          <a:lstStyle/>
          <a:p>
            <a:r>
              <a:rPr lang="en-US" sz="2500" dirty="0">
                <a:solidFill>
                  <a:schemeClr val="accent3">
                    <a:lumMod val="75000"/>
                  </a:schemeClr>
                </a:solidFill>
                <a:latin typeface="Script MT Bold" pitchFamily="66" charset="0"/>
              </a:rPr>
              <a:t>The Himalaya consist  of three parallel ranges in its longitudinal extent :</a:t>
            </a:r>
          </a:p>
          <a:p>
            <a:r>
              <a:rPr lang="en-US" sz="2400" dirty="0">
                <a:solidFill>
                  <a:schemeClr val="accent6">
                    <a:lumMod val="75000"/>
                  </a:schemeClr>
                </a:solidFill>
                <a:latin typeface="Script MT Bold" pitchFamily="66" charset="0"/>
              </a:rPr>
              <a:t>The northern most rangeis known as the inner Himalayas or the Himadri  . It is most continuous range consisting of the loftiest peaks with an average height of 6000m . It consist of all prominent Himalayan peaks . </a:t>
            </a:r>
          </a:p>
          <a:p>
            <a:r>
              <a:rPr lang="en-US" sz="2400" dirty="0">
                <a:solidFill>
                  <a:srgbClr val="7030A0"/>
                </a:solidFill>
                <a:latin typeface="Script MT Bold" pitchFamily="66" charset="0"/>
              </a:rPr>
              <a:t>The range lying to the south of Himadry forms the most rugged mountain system and is also known as  Himachal or lesser Himalaya . The altitude varies  between 3700 and 4500m and the average width is of 50 km . This range is famous for hill station like Kangra and Kullu valley .</a:t>
            </a:r>
          </a:p>
          <a:p>
            <a:r>
              <a:rPr lang="en-US" sz="2400" dirty="0">
                <a:solidFill>
                  <a:srgbClr val="009900"/>
                </a:solidFill>
                <a:latin typeface="Script MT Bold" pitchFamily="66" charset="0"/>
              </a:rPr>
              <a:t>The outer most range  of the Himalayas is called the Shiwaliks . They extend over a width of 10-50km and have an altitude varying between 900 – 1100m . This range is famous for duns like dehra dun kotli dun etc . </a:t>
            </a:r>
          </a:p>
          <a:p>
            <a:endParaRPr lang="en-US" sz="2400" dirty="0">
              <a:latin typeface="Script MT Bold" pitchFamily="66" charset="0"/>
            </a:endParaRPr>
          </a:p>
        </p:txBody>
      </p:sp>
    </p:spTree>
  </p:cSld>
  <p:clrMapOvr>
    <a:masterClrMapping/>
  </p:clrMapOvr>
  <p:transition>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UNTA~3.JPG"/>
          <p:cNvPicPr>
            <a:picLocks noChangeAspect="1"/>
          </p:cNvPicPr>
          <p:nvPr/>
        </p:nvPicPr>
        <p:blipFill>
          <a:blip r:embed="rId2"/>
          <a:stretch>
            <a:fillRect/>
          </a:stretch>
        </p:blipFill>
        <p:spPr>
          <a:xfrm>
            <a:off x="0" y="0"/>
            <a:ext cx="9144000" cy="6858000"/>
          </a:xfrm>
          <a:prstGeom prst="rect">
            <a:avLst/>
          </a:prstGeom>
        </p:spPr>
      </p:pic>
      <p:pic>
        <p:nvPicPr>
          <p:cNvPr id="5" name="Picture 3" descr="https://encrypted-tbn2.gstatic.com/images?q=tbn:ANd9GcRYIe6vfSTyO5LKtZAw7lGzSQT0PfJ0lydvmX4qMLGQ0sq9kQpuCw"/>
          <p:cNvPicPr>
            <a:picLocks noChangeAspect="1" noChangeArrowheads="1"/>
          </p:cNvPicPr>
          <p:nvPr/>
        </p:nvPicPr>
        <p:blipFill>
          <a:blip r:embed="rId3"/>
          <a:srcRect/>
          <a:stretch>
            <a:fillRect/>
          </a:stretch>
        </p:blipFill>
        <p:spPr bwMode="auto">
          <a:xfrm rot="20924739">
            <a:off x="4876012" y="3382212"/>
            <a:ext cx="4131886" cy="3113065"/>
          </a:xfrm>
          <a:prstGeom prst="rect">
            <a:avLst/>
          </a:prstGeom>
          <a:noFill/>
        </p:spPr>
      </p:pic>
      <p:pic>
        <p:nvPicPr>
          <p:cNvPr id="8" name="Picture 6" descr="http://upload.wikimedia.org/wikipedia/commons/thumb/f/f0/Everest_North_Face_toward_Base_Camp_Tibet_Luca_Galuzzi_2006_edit_1.jpg/280px-Everest_North_Face_toward_Base_Camp_Tibet_Luca_Galuzzi_2006_edit_1.jpg"/>
          <p:cNvPicPr>
            <a:picLocks noChangeAspect="1" noChangeArrowheads="1"/>
          </p:cNvPicPr>
          <p:nvPr/>
        </p:nvPicPr>
        <p:blipFill>
          <a:blip r:embed="rId4" cstate="print"/>
          <a:srcRect/>
          <a:stretch>
            <a:fillRect/>
          </a:stretch>
        </p:blipFill>
        <p:spPr bwMode="auto">
          <a:xfrm rot="578227">
            <a:off x="4980897" y="294496"/>
            <a:ext cx="3726372" cy="2468116"/>
          </a:xfrm>
          <a:prstGeom prst="rect">
            <a:avLst/>
          </a:prstGeom>
          <a:noFill/>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7498080" cy="1143000"/>
          </a:xfrm>
        </p:spPr>
        <p:txBody>
          <a:bodyPr>
            <a:noAutofit/>
          </a:bodyPr>
          <a:lstStyle/>
          <a:p>
            <a:r>
              <a:rPr lang="en-US" sz="6600" dirty="0">
                <a:latin typeface="French Script MT" pitchFamily="66" charset="0"/>
              </a:rPr>
              <a:t>West to east division</a:t>
            </a:r>
            <a:br>
              <a:rPr lang="en-US" sz="6600" dirty="0">
                <a:latin typeface="French Script MT" pitchFamily="66" charset="0"/>
              </a:rPr>
            </a:br>
            <a:endParaRPr lang="en-US" sz="6600" dirty="0">
              <a:latin typeface="French Script MT" pitchFamily="66" charset="0"/>
            </a:endParaRPr>
          </a:p>
        </p:txBody>
      </p:sp>
      <p:sp>
        <p:nvSpPr>
          <p:cNvPr id="3" name="Content Placeholder 2"/>
          <p:cNvSpPr>
            <a:spLocks noGrp="1"/>
          </p:cNvSpPr>
          <p:nvPr>
            <p:ph idx="1"/>
          </p:nvPr>
        </p:nvSpPr>
        <p:spPr>
          <a:xfrm>
            <a:off x="533400" y="990600"/>
            <a:ext cx="8610600" cy="4800600"/>
          </a:xfrm>
        </p:spPr>
        <p:txBody>
          <a:bodyPr>
            <a:normAutofit/>
          </a:bodyPr>
          <a:lstStyle/>
          <a:p>
            <a:pPr algn="just"/>
            <a:r>
              <a:rPr lang="en-US" sz="2800" dirty="0">
                <a:latin typeface="Monotype Corsiva" pitchFamily="66" charset="0"/>
              </a:rPr>
              <a:t>The Himalaya has been divided on the basis of regions from west to east . The part of Himalaya lying between Indus and satluj has been traditionally known as Punjab Himalayas . The part of Himalayas lying between satluj and kali rivers is known as kumoun Himalayas . The kali and the tista rivers demarcate the Nepal Himalayas  . And the Himalayas lying between tista and dihang rivers is known as Assam Himalayas . The Himalayas which spread along the eastern boarders of India is known as purvachal . </a:t>
            </a:r>
          </a:p>
        </p:txBody>
      </p:sp>
      <p:pic>
        <p:nvPicPr>
          <p:cNvPr id="4" name="Picture 5" descr="http://2.bp.blogspot.com/-RNLE2_14LKw/TaLvSc78cmI/AAAAAAAAAAM/A_GUsmU97Qo/s1600/himalayas2.jpg"/>
          <p:cNvPicPr>
            <a:picLocks noChangeAspect="1" noChangeArrowheads="1"/>
          </p:cNvPicPr>
          <p:nvPr/>
        </p:nvPicPr>
        <p:blipFill>
          <a:blip r:embed="rId2" cstate="print"/>
          <a:srcRect/>
          <a:stretch>
            <a:fillRect/>
          </a:stretch>
        </p:blipFill>
        <p:spPr bwMode="auto">
          <a:xfrm>
            <a:off x="3276600" y="4419600"/>
            <a:ext cx="3429000" cy="2447596"/>
          </a:xfrm>
          <a:prstGeom prst="rect">
            <a:avLst/>
          </a:prstGeom>
          <a:noFill/>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Northern plains</a:t>
            </a:r>
            <a:br>
              <a:rPr lang="en-US" dirty="0"/>
            </a:br>
            <a:endParaRPr lang="en-US" dirty="0"/>
          </a:p>
        </p:txBody>
      </p:sp>
      <p:sp>
        <p:nvSpPr>
          <p:cNvPr id="3" name="Content Placeholder 2"/>
          <p:cNvSpPr>
            <a:spLocks noGrp="1"/>
          </p:cNvSpPr>
          <p:nvPr>
            <p:ph idx="1"/>
          </p:nvPr>
        </p:nvSpPr>
        <p:spPr>
          <a:xfrm>
            <a:off x="609600" y="1066800"/>
            <a:ext cx="8534400" cy="5791200"/>
          </a:xfrm>
        </p:spPr>
        <p:txBody>
          <a:bodyPr>
            <a:normAutofit/>
          </a:bodyPr>
          <a:lstStyle/>
          <a:p>
            <a:r>
              <a:rPr lang="en-US" sz="2400" dirty="0">
                <a:latin typeface="Goudy Old Style" pitchFamily="18" charset="0"/>
              </a:rPr>
              <a:t>The northern plain has been formed  by the interplay of three major river systems ; the Indus , the Brahmaputra ,the Ganga along with their tributaries . This plain is formed of alluvial soil . The deposition of  alluvium in a vast basin lying at the foothills of the  Himalaya over millions of years ,  formed this fertile plain . It spreads over an area of 7 lakh sq.km . The plain being about 2400km long and 240 to320 km broad , is a densely populated physiographic division . With a rich soil cover combined with adequate water supply and favorable climate it is agriculturally a very productive part of  India . </a:t>
            </a:r>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18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6" name="Picture 4" descr="https://encrypted-tbn3.gstatic.com/images?q=tbn:ANd9GcSu6H40n8_19tVNg8Vf4SNG8XlEMwow39iSRTmmdy6MoEpA7dGqOA"/>
          <p:cNvPicPr>
            <a:picLocks noChangeAspect="1" noChangeArrowheads="1"/>
          </p:cNvPicPr>
          <p:nvPr/>
        </p:nvPicPr>
        <p:blipFill>
          <a:blip r:embed="rId2"/>
          <a:srcRect/>
          <a:stretch>
            <a:fillRect/>
          </a:stretch>
        </p:blipFill>
        <p:spPr bwMode="auto">
          <a:xfrm>
            <a:off x="2286000" y="4419600"/>
            <a:ext cx="4495800" cy="2413480"/>
          </a:xfrm>
          <a:prstGeom prst="rect">
            <a:avLst/>
          </a:prstGeom>
          <a:noFill/>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2000"/>
                                        <p:tgtEl>
                                          <p:spTgt spid="16"/>
                                        </p:tgtEl>
                                      </p:cBhvr>
                                    </p:animEffect>
                                    <p:set>
                                      <p:cBhvr>
                                        <p:cTn id="7"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s://encrypted-tbn3.gstatic.com/images?q=tbn:ANd9GcSu6H40n8_19tVNg8Vf4SNG8XlEMwow39iSRTmmdy6MoEpA7dGqOA"/>
          <p:cNvPicPr>
            <a:picLocks noChangeAspect="1" noChangeArrowheads="1"/>
          </p:cNvPicPr>
          <p:nvPr/>
        </p:nvPicPr>
        <p:blipFill>
          <a:blip r:embed="rId2"/>
          <a:srcRect/>
          <a:stretch>
            <a:fillRect/>
          </a:stretch>
        </p:blipFill>
        <p:spPr bwMode="auto">
          <a:xfrm>
            <a:off x="0" y="-1"/>
            <a:ext cx="9144000" cy="6858001"/>
          </a:xfrm>
          <a:prstGeom prst="rect">
            <a:avLst/>
          </a:prstGeom>
          <a:noFill/>
        </p:spPr>
      </p:pic>
      <p:pic>
        <p:nvPicPr>
          <p:cNvPr id="7" name="Picture 2" descr="https://encrypted-tbn2.gstatic.com/images?q=tbn:ANd9GcTBTEnzvpDVDMERoQ1oxNNFqWb1H6sSJYkp0xZ9bIqAa_xu1z94uA"/>
          <p:cNvPicPr>
            <a:picLocks noChangeAspect="1" noChangeArrowheads="1"/>
          </p:cNvPicPr>
          <p:nvPr/>
        </p:nvPicPr>
        <p:blipFill>
          <a:blip r:embed="rId3"/>
          <a:srcRect/>
          <a:stretch>
            <a:fillRect/>
          </a:stretch>
        </p:blipFill>
        <p:spPr bwMode="auto">
          <a:xfrm>
            <a:off x="3048000" y="228600"/>
            <a:ext cx="2819400" cy="1771351"/>
          </a:xfrm>
          <a:prstGeom prst="rect">
            <a:avLst/>
          </a:prstGeom>
          <a:noFill/>
        </p:spPr>
      </p:pic>
      <p:pic>
        <p:nvPicPr>
          <p:cNvPr id="8" name="Picture 5" descr="https://encrypted-tbn2.gstatic.com/images?q=tbn:ANd9GcRxsvNhLTHFoiqnFx5C1mERqzLnpBV9s7wGLkMAB61akb_nM3S2"/>
          <p:cNvPicPr>
            <a:picLocks noChangeAspect="1" noChangeArrowheads="1"/>
          </p:cNvPicPr>
          <p:nvPr/>
        </p:nvPicPr>
        <p:blipFill>
          <a:blip r:embed="rId4"/>
          <a:srcRect/>
          <a:stretch>
            <a:fillRect/>
          </a:stretch>
        </p:blipFill>
        <p:spPr bwMode="auto">
          <a:xfrm rot="20562541">
            <a:off x="228600" y="2819400"/>
            <a:ext cx="4246179" cy="2798618"/>
          </a:xfrm>
          <a:prstGeom prst="rect">
            <a:avLst/>
          </a:prstGeom>
          <a:noFill/>
        </p:spPr>
      </p:pic>
      <p:pic>
        <p:nvPicPr>
          <p:cNvPr id="9" name="irc_mi" descr="http://www.royalexpeditions.com/images/common/map-northernplains.jpg"/>
          <p:cNvPicPr>
            <a:picLocks noChangeAspect="1" noChangeArrowheads="1"/>
          </p:cNvPicPr>
          <p:nvPr/>
        </p:nvPicPr>
        <p:blipFill>
          <a:blip r:embed="rId5"/>
          <a:srcRect/>
          <a:stretch>
            <a:fillRect/>
          </a:stretch>
        </p:blipFill>
        <p:spPr bwMode="auto">
          <a:xfrm>
            <a:off x="4549301" y="2286000"/>
            <a:ext cx="4669278" cy="4572001"/>
          </a:xfrm>
          <a:prstGeom prst="rect">
            <a:avLst/>
          </a:prstGeom>
          <a:noFill/>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xit" presetSubtype="4" fill="hold" nodeType="clickEffect">
                                  <p:stCondLst>
                                    <p:cond delay="0"/>
                                  </p:stCondLst>
                                  <p:childTnLst>
                                    <p:animEffect transition="out" filter="wheel(4)">
                                      <p:cBhvr>
                                        <p:cTn id="11" dur="2000"/>
                                        <p:tgtEl>
                                          <p:spTgt spid="8"/>
                                        </p:tgtEl>
                                      </p:cBhvr>
                                    </p:animEffect>
                                    <p:set>
                                      <p:cBhvr>
                                        <p:cTn id="12" dur="1" fill="hold">
                                          <p:stCondLst>
                                            <p:cond delay="19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679</TotalTime>
  <Words>1140</Words>
  <Application>Microsoft Office PowerPoint</Application>
  <PresentationFormat>On-screen Show (4:3)</PresentationFormat>
  <Paragraphs>44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Solstice</vt:lpstr>
      <vt:lpstr>Physical features of India</vt:lpstr>
      <vt:lpstr>6 Physical features </vt:lpstr>
      <vt:lpstr>Slide 3</vt:lpstr>
      <vt:lpstr>The Himalayas </vt:lpstr>
      <vt:lpstr>Longitudinal division  </vt:lpstr>
      <vt:lpstr>Slide 6</vt:lpstr>
      <vt:lpstr>West to east division </vt:lpstr>
      <vt:lpstr>Northern plains </vt:lpstr>
      <vt:lpstr>Slide 9</vt:lpstr>
      <vt:lpstr>The peninsular plateau </vt:lpstr>
      <vt:lpstr>Central Highlands  And  Deccan Plateau</vt:lpstr>
      <vt:lpstr>Western Ghats</vt:lpstr>
      <vt:lpstr>Eastern Ghats </vt:lpstr>
      <vt:lpstr>The Indian deserts  </vt:lpstr>
      <vt:lpstr>Slide 15</vt:lpstr>
      <vt:lpstr>The coastal plains  </vt:lpstr>
      <vt:lpstr>Slide 17</vt:lpstr>
      <vt:lpstr>     The islands  </vt:lpstr>
      <vt:lpstr>Andaman and Nicobar</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features of india</dc:title>
  <dc:creator>Administrator</dc:creator>
  <cp:lastModifiedBy>ramesh</cp:lastModifiedBy>
  <cp:revision>78</cp:revision>
  <dcterms:created xsi:type="dcterms:W3CDTF">2006-08-16T00:00:00Z</dcterms:created>
  <dcterms:modified xsi:type="dcterms:W3CDTF">2014-03-10T05:39:12Z</dcterms:modified>
</cp:coreProperties>
</file>