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56" r:id="rId3"/>
    <p:sldMasterId id="2147483768" r:id="rId4"/>
    <p:sldMasterId id="2147483780" r:id="rId5"/>
    <p:sldMasterId id="2147483792" r:id="rId6"/>
  </p:sldMasterIdLst>
  <p:handoutMasterIdLst>
    <p:handoutMasterId r:id="rId26"/>
  </p:handoutMasterIdLst>
  <p:sldIdLst>
    <p:sldId id="256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2" r:id="rId21"/>
    <p:sldId id="268" r:id="rId22"/>
    <p:sldId id="269" r:id="rId23"/>
    <p:sldId id="270" r:id="rId24"/>
    <p:sldId id="271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12E3-7361-4A98-9FA0-81A03D881DC1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71FCD-4BE3-4AE6-B94E-B7E159B5DB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824117-D76D-4374-BB4A-7B77A3949A52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C27953-8E49-41F2-A855-A04A5474D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895600"/>
          </a:xfrm>
        </p:spPr>
        <p:txBody>
          <a:bodyPr>
            <a:noAutofit/>
          </a:bodyPr>
          <a:lstStyle/>
          <a:p>
            <a:r>
              <a:rPr lang="en-US" sz="9600" b="1" dirty="0"/>
              <a:t>LESSON PLAN</a:t>
            </a: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CLASS : VIII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81200"/>
          </a:xfrm>
        </p:spPr>
        <p:txBody>
          <a:bodyPr>
            <a:noAutofit/>
          </a:bodyPr>
          <a:lstStyle/>
          <a:p>
            <a:r>
              <a:rPr lang="en-US" sz="7200" b="1" i="1" dirty="0" smtClean="0"/>
              <a:t>III. Information skills: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en-US" sz="6000" b="1" dirty="0" smtClean="0"/>
              <a:t>Collects </a:t>
            </a:r>
            <a:r>
              <a:rPr lang="en-US" sz="6000" b="1" dirty="0" smtClean="0"/>
              <a:t>and analyzes the information of different disasters occurred </a:t>
            </a:r>
            <a:r>
              <a:rPr lang="en-US" sz="6000" b="1" dirty="0"/>
              <a:t>in </a:t>
            </a:r>
            <a:r>
              <a:rPr lang="en-US" sz="6000" b="1" dirty="0" smtClean="0"/>
              <a:t>India </a:t>
            </a:r>
            <a:endParaRPr lang="en-US" sz="60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622042"/>
            <a:ext cx="838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IV. Reflection on contemporary issues and </a:t>
            </a:r>
            <a:r>
              <a:rPr kumimoji="0" lang="en-US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questioning</a:t>
            </a:r>
            <a:r>
              <a:rPr kumimoji="0" lang="en-US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Explains the disasters occurred in his locality</a:t>
            </a:r>
            <a:endParaRPr kumimoji="0" lang="en-US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Suggests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precautions to the people to face disasters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suggestions for the prevention and management of different disasters (Tsunami, floods, fire hazards, drought etc.)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01219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/>
              <a:t>4. Puts questions on Earthquakes, cyclones, landslides, volcanoes, droughts, tsunamis, and floods to know more about them.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i="1" dirty="0"/>
              <a:t>V. Mapping skills</a:t>
            </a:r>
            <a:r>
              <a:rPr lang="en-US" sz="5400" b="1" i="1" dirty="0" smtClean="0"/>
              <a:t>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Reads </a:t>
            </a:r>
            <a:r>
              <a:rPr lang="en-US" sz="4000" b="1" dirty="0"/>
              <a:t>and understands the maps of Tsunami hit areas of India and the world</a:t>
            </a:r>
          </a:p>
          <a:p>
            <a:r>
              <a:rPr lang="en-US" sz="4000" b="1" dirty="0" smtClean="0"/>
              <a:t>Points </a:t>
            </a:r>
            <a:r>
              <a:rPr lang="en-US" sz="4000" b="1" dirty="0"/>
              <a:t>out the drought, floods and cyclones affected areas in the map of </a:t>
            </a:r>
            <a:r>
              <a:rPr lang="en-US" sz="4000" b="1" dirty="0" smtClean="0"/>
              <a:t>India</a:t>
            </a:r>
            <a:endParaRPr lang="en-US" sz="4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Autofit/>
          </a:bodyPr>
          <a:lstStyle/>
          <a:p>
            <a:pPr algn="l"/>
            <a:r>
              <a:rPr lang="en-US" sz="5400" b="1" i="1" dirty="0" smtClean="0"/>
              <a:t>VI. Appreciation </a:t>
            </a:r>
            <a:r>
              <a:rPr lang="en-US" sz="5400" b="1" i="1" dirty="0"/>
              <a:t>and Sensitivity</a:t>
            </a:r>
            <a:r>
              <a:rPr lang="en-US" sz="5400" b="1" i="1" dirty="0" smtClean="0"/>
              <a:t>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62400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Prepares </a:t>
            </a:r>
            <a:r>
              <a:rPr lang="en-US" b="1" dirty="0"/>
              <a:t>posters on the management and precautions to be taken on Tsunami, drought, floods etc.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Appreciates government for introducing Watershed Development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Sensitizes people on disasters and their management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Description of period wise </a:t>
            </a:r>
            <a:r>
              <a:rPr lang="en-US" sz="4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concepts:</a:t>
            </a:r>
            <a:endParaRPr lang="en-US" sz="36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2357259"/>
            <a:ext cx="8229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r>
              <a:rPr lang="en-US" sz="4000" b="1" dirty="0" smtClean="0"/>
              <a:t>Period</a:t>
            </a:r>
            <a:endParaRPr lang="en-US" sz="4000" dirty="0" smtClean="0"/>
          </a:p>
          <a:p>
            <a:pPr fontAlgn="t"/>
            <a:r>
              <a:rPr lang="en-US" sz="4000" b="1" dirty="0" smtClean="0"/>
              <a:t>Concepts/Activities</a:t>
            </a:r>
            <a:endParaRPr lang="en-US" sz="4000" dirty="0" smtClean="0"/>
          </a:p>
          <a:p>
            <a:pPr fontAlgn="t"/>
            <a:r>
              <a:rPr lang="en-US" sz="4000" b="1" dirty="0" smtClean="0"/>
              <a:t>Methodology</a:t>
            </a:r>
            <a:endParaRPr lang="en-US" sz="4000" dirty="0" smtClean="0"/>
          </a:p>
          <a:p>
            <a:pPr fontAlgn="t"/>
            <a:r>
              <a:rPr lang="en-US" sz="4000" b="1" dirty="0" smtClean="0"/>
              <a:t>Resources/TLM</a:t>
            </a:r>
            <a:endParaRPr lang="en-US" sz="4000" dirty="0" smtClean="0"/>
          </a:p>
          <a:p>
            <a:pPr fontAlgn="t"/>
            <a:r>
              <a:rPr lang="en-US" sz="4000" b="1" dirty="0" smtClean="0"/>
              <a:t>Evaluation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060958"/>
          <a:ext cx="8458200" cy="4958842"/>
        </p:xfrm>
        <a:graphic>
          <a:graphicData uri="http://schemas.openxmlformats.org/drawingml/2006/table">
            <a:tbl>
              <a:tblPr/>
              <a:tblGrid>
                <a:gridCol w="1105708"/>
                <a:gridCol w="2922006"/>
                <a:gridCol w="2013857"/>
                <a:gridCol w="2416629"/>
              </a:tblGrid>
              <a:tr h="314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Period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Concepts/Activities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Methodology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Resources/TLM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Types of Disasters-Natural disasters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Human induced disasters – What is disaster management?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Tsunami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What to do after Tsunami?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Drought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Discussion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Pictures, News paper clippings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67512"/>
            <a:ext cx="8229600" cy="1389888"/>
          </a:xfrm>
        </p:spPr>
        <p:txBody>
          <a:bodyPr>
            <a:noAutofit/>
          </a:bodyPr>
          <a:lstStyle/>
          <a:p>
            <a:pPr lvl="0"/>
            <a:r>
              <a:rPr lang="en-US" sz="7200" b="1" dirty="0"/>
              <a:t>Reflections: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352800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/>
              <a:t>Students reflected more on Tsunamis. Questioned about the prevention of disasters. Collected the information on the cyclone Helen.</a:t>
            </a:r>
          </a:p>
          <a:p>
            <a:pPr algn="just"/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057400"/>
          </a:xfrm>
        </p:spPr>
        <p:txBody>
          <a:bodyPr>
            <a:noAutofit/>
          </a:bodyPr>
          <a:lstStyle/>
          <a:p>
            <a:pPr lvl="0"/>
            <a:r>
              <a:rPr lang="en-US" sz="7200" b="1" smtClean="0"/>
              <a:t>Teacher’s Notes:</a:t>
            </a:r>
            <a:r>
              <a:rPr lang="en-US" sz="7200" smtClean="0"/>
              <a:t/>
            </a:r>
            <a:br>
              <a:rPr lang="en-US" sz="7200" smtClean="0"/>
            </a:b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400" b="1" dirty="0" smtClean="0"/>
              <a:t>Visual aids should be used more. More reading material and different examples from all over the world would give a better understanding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06112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 smtClean="0"/>
              <a:t>THANK YOU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STEPS OF LESSON PLAN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294132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NAME </a:t>
            </a:r>
            <a:r>
              <a:rPr lang="en-US" sz="4000" b="1" dirty="0" smtClean="0"/>
              <a:t>OF THE LESSON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NUMBER </a:t>
            </a:r>
            <a:r>
              <a:rPr lang="en-US" sz="4000" b="1" dirty="0" smtClean="0"/>
              <a:t>OF PERIODS           REQUIRED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OBJECTIVES </a:t>
            </a:r>
            <a:r>
              <a:rPr lang="en-US" sz="4000" b="1" dirty="0" smtClean="0"/>
              <a:t>OF THE LESSON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533400"/>
          </a:xfrm>
        </p:spPr>
        <p:txBody>
          <a:bodyPr>
            <a:noAutofit/>
          </a:bodyPr>
          <a:lstStyle/>
          <a:p>
            <a:pPr marL="914400" indent="-914400"/>
            <a:r>
              <a:rPr lang="en-US" sz="3700" b="1" dirty="0" smtClean="0">
                <a:solidFill>
                  <a:schemeClr val="tx1"/>
                </a:solidFill>
                <a:latin typeface="+mn-lt"/>
              </a:rPr>
              <a:t>4. Description of period wise concepts</a:t>
            </a:r>
            <a:endParaRPr lang="en-US" sz="37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76400"/>
          <a:ext cx="8458200" cy="2707259"/>
        </p:xfrm>
        <a:graphic>
          <a:graphicData uri="http://schemas.openxmlformats.org/drawingml/2006/table">
            <a:tbl>
              <a:tblPr/>
              <a:tblGrid>
                <a:gridCol w="1105708"/>
                <a:gridCol w="2018492"/>
                <a:gridCol w="2917371"/>
                <a:gridCol w="2416629"/>
              </a:tblGrid>
              <a:tr h="160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Period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latin typeface="Calibri"/>
                          <a:ea typeface="Calibri"/>
                          <a:cs typeface="Times New Roman"/>
                        </a:rPr>
                        <a:t>Concepts</a:t>
                      </a:r>
                      <a:endParaRPr lang="en-US" sz="2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>
                          <a:latin typeface="Calibri"/>
                          <a:ea typeface="Calibri"/>
                          <a:cs typeface="Times New Roman"/>
                        </a:rPr>
                        <a:t>TLP</a:t>
                      </a:r>
                      <a:r>
                        <a:rPr lang="en-US" sz="2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strategies</a:t>
                      </a:r>
                      <a:endParaRPr lang="en-US" sz="2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Resources/TLM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4953000"/>
            <a:ext cx="8305800" cy="1219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914400" lvl="0" indent="-914400">
              <a:spcBef>
                <a:spcPct val="0"/>
              </a:spcBef>
              <a:buAutoNum type="arabicPeriod" startAt="5"/>
            </a:pPr>
            <a:r>
              <a:rPr lang="en-US" sz="3600" b="1" dirty="0" smtClean="0"/>
              <a:t>Reflections</a:t>
            </a:r>
          </a:p>
          <a:p>
            <a:pPr marL="914400" lvl="0" indent="-914400">
              <a:spcBef>
                <a:spcPct val="0"/>
              </a:spcBef>
              <a:buAutoNum type="arabicPeriod" startAt="5"/>
            </a:pPr>
            <a:r>
              <a:rPr lang="en-US" sz="3600" b="1" dirty="0" smtClean="0"/>
              <a:t>Teacher’s </a:t>
            </a:r>
            <a:r>
              <a:rPr lang="en-US" sz="3600" b="1" dirty="0" smtClean="0"/>
              <a:t>notes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1905000"/>
          </a:xfrm>
        </p:spPr>
        <p:txBody>
          <a:bodyPr>
            <a:normAutofit/>
          </a:bodyPr>
          <a:lstStyle/>
          <a:p>
            <a:pPr lvl="0"/>
            <a:r>
              <a:rPr lang="en-US" sz="6000" b="1" dirty="0"/>
              <a:t>Name of the </a:t>
            </a:r>
            <a:r>
              <a:rPr lang="en-US" sz="6000" b="1" dirty="0" smtClean="0"/>
              <a:t>lesson: 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6000" b="1" dirty="0" smtClean="0">
                <a:solidFill>
                  <a:srgbClr val="FF0000"/>
                </a:solidFill>
              </a:rPr>
              <a:t>24</a:t>
            </a:r>
            <a:r>
              <a:rPr lang="en-US" sz="5300" dirty="0">
                <a:solidFill>
                  <a:srgbClr val="FF0000"/>
                </a:solidFill>
              </a:rPr>
              <a:t>.  </a:t>
            </a:r>
            <a:r>
              <a:rPr lang="en-US" sz="5300" b="1" dirty="0" smtClean="0">
                <a:solidFill>
                  <a:srgbClr val="FF0000"/>
                </a:solidFill>
              </a:rPr>
              <a:t>Disaster Management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2133600" y="970002"/>
            <a:ext cx="6324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7200" b="1" dirty="0"/>
              <a:t>No. of Periods required:   </a:t>
            </a:r>
            <a:r>
              <a:rPr lang="en-US" sz="7200" b="1" dirty="0" smtClean="0"/>
              <a:t>10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00200"/>
            <a:ext cx="7391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800" b="1" dirty="0"/>
              <a:t>Objectives of the lesson</a:t>
            </a:r>
            <a:r>
              <a:rPr lang="en-US" sz="8800" dirty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I</a:t>
            </a:r>
            <a:r>
              <a:rPr lang="en-US" sz="6000" b="1" i="1" dirty="0"/>
              <a:t>. Conceptual Understanding: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</a:t>
            </a:r>
            <a:r>
              <a:rPr lang="en-US" sz="3600" b="1" dirty="0" smtClean="0"/>
              <a:t>) Gives </a:t>
            </a:r>
            <a:r>
              <a:rPr lang="en-US" sz="3600" b="1" dirty="0"/>
              <a:t>examples for Natural hazards</a:t>
            </a:r>
          </a:p>
          <a:p>
            <a:r>
              <a:rPr lang="en-US" sz="3600" b="1" dirty="0" smtClean="0"/>
              <a:t>2) </a:t>
            </a:r>
            <a:r>
              <a:rPr lang="en-US" sz="3600" b="1" dirty="0"/>
              <a:t>Differentiates between a hazard and a disaster</a:t>
            </a:r>
          </a:p>
          <a:p>
            <a:r>
              <a:rPr lang="en-US" sz="3600" b="1" dirty="0"/>
              <a:t>3) Categorizes disasters based on speed and origin/cause</a:t>
            </a:r>
          </a:p>
          <a:p>
            <a:r>
              <a:rPr lang="en-US" sz="3600" b="1" dirty="0"/>
              <a:t>4) Gives examples for Natural disasters </a:t>
            </a:r>
          </a:p>
          <a:p>
            <a:r>
              <a:rPr lang="en-US" sz="3600" b="1" dirty="0"/>
              <a:t>5) Compares and contrasts Natural disasters and Human induced disasters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856488"/>
          </a:xfrm>
        </p:spPr>
        <p:txBody>
          <a:bodyPr/>
          <a:lstStyle/>
          <a:p>
            <a:r>
              <a:rPr lang="en-US" b="1" i="1" dirty="0"/>
              <a:t>I. Conceptual Understanding: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6) Describes the causes and effects of different disasters</a:t>
            </a:r>
          </a:p>
          <a:p>
            <a:r>
              <a:rPr lang="en-US" sz="3200" b="1" dirty="0"/>
              <a:t>7) Explains the management of different disasters</a:t>
            </a:r>
          </a:p>
          <a:p>
            <a:r>
              <a:rPr lang="en-US" sz="3200" b="1" dirty="0"/>
              <a:t>8) Explains the causes of Tsunamis</a:t>
            </a:r>
          </a:p>
          <a:p>
            <a:r>
              <a:rPr lang="en-US" sz="3200" b="1" dirty="0"/>
              <a:t>9) Explains about what to do before, during, after Tsunami</a:t>
            </a:r>
          </a:p>
          <a:p>
            <a:r>
              <a:rPr lang="en-US" sz="3200" b="1" dirty="0"/>
              <a:t>10) Gives reasons for the occurrence of drought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Autofit/>
          </a:bodyPr>
          <a:lstStyle/>
          <a:p>
            <a:r>
              <a:rPr lang="en-US" sz="4400" b="1" i="1" dirty="0"/>
              <a:t>II. Reading the text (given), understanding and interpretation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>
            <a:noAutofit/>
          </a:bodyPr>
          <a:lstStyle/>
          <a:p>
            <a:pPr lvl="0"/>
            <a:r>
              <a:rPr lang="en-US" sz="3600" b="1" dirty="0"/>
              <a:t>Explains about disaster in own words</a:t>
            </a:r>
          </a:p>
          <a:p>
            <a:pPr lvl="0"/>
            <a:r>
              <a:rPr lang="en-US" sz="3600" b="1" dirty="0"/>
              <a:t>Gives his views about disaster management</a:t>
            </a:r>
          </a:p>
          <a:p>
            <a:pPr lvl="0"/>
            <a:r>
              <a:rPr lang="en-US" sz="3600" b="1" dirty="0"/>
              <a:t>Mentions the important points of impact of drought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151</TotalTime>
  <Words>449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Flow</vt:lpstr>
      <vt:lpstr>Foundry</vt:lpstr>
      <vt:lpstr>Median</vt:lpstr>
      <vt:lpstr>1_Foundry</vt:lpstr>
      <vt:lpstr>2_Foundry</vt:lpstr>
      <vt:lpstr>Apex</vt:lpstr>
      <vt:lpstr>LESSON PLAN </vt:lpstr>
      <vt:lpstr>STEPS OF LESSON PLAN</vt:lpstr>
      <vt:lpstr>4. Description of period wise concepts</vt:lpstr>
      <vt:lpstr>Name of the lesson:  24.  Disaster Management</vt:lpstr>
      <vt:lpstr>Slide 5</vt:lpstr>
      <vt:lpstr>Slide 6</vt:lpstr>
      <vt:lpstr>I. Conceptual Understanding:</vt:lpstr>
      <vt:lpstr>I. Conceptual Understanding:</vt:lpstr>
      <vt:lpstr>II. Reading the text (given), understanding and interpretation</vt:lpstr>
      <vt:lpstr>III. Information skills: </vt:lpstr>
      <vt:lpstr>Slide 11</vt:lpstr>
      <vt:lpstr>Slide 12</vt:lpstr>
      <vt:lpstr>V. Mapping skills:</vt:lpstr>
      <vt:lpstr>VI. Appreciation and Sensitivity:</vt:lpstr>
      <vt:lpstr>    Description of period wise concepts:</vt:lpstr>
      <vt:lpstr>Slide 16</vt:lpstr>
      <vt:lpstr>Reflections: </vt:lpstr>
      <vt:lpstr>Teacher’s Notes: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</dc:title>
  <dc:creator>Aditya</dc:creator>
  <cp:lastModifiedBy>win</cp:lastModifiedBy>
  <cp:revision>31</cp:revision>
  <dcterms:created xsi:type="dcterms:W3CDTF">2013-12-18T15:31:19Z</dcterms:created>
  <dcterms:modified xsi:type="dcterms:W3CDTF">2014-01-07T12:37:59Z</dcterms:modified>
</cp:coreProperties>
</file>