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Lst>
  <p:notesMasterIdLst>
    <p:notesMasterId r:id="rId15"/>
  </p:notesMasterIdLst>
  <p:sldIdLst>
    <p:sldId id="256" r:id="rId4"/>
    <p:sldId id="257" r:id="rId5"/>
    <p:sldId id="258" r:id="rId6"/>
    <p:sldId id="259" r:id="rId7"/>
    <p:sldId id="260" r:id="rId8"/>
    <p:sldId id="261" r:id="rId9"/>
    <p:sldId id="265" r:id="rId10"/>
    <p:sldId id="262" r:id="rId11"/>
    <p:sldId id="263" r:id="rId12"/>
    <p:sldId id="264"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82F4D7-33BF-4F5D-B83E-C4C627624463}" type="datetimeFigureOut">
              <a:rPr lang="en-IN" smtClean="0"/>
              <a:pPr/>
              <a:t>3/10/2014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E5E81E-4B31-4280-978D-FA45E905D4BA}" type="slidenum">
              <a:rPr lang="en-IN" smtClean="0"/>
              <a:pPr/>
              <a:t>‹#›</a:t>
            </a:fld>
            <a:endParaRPr lang="en-IN"/>
          </a:p>
        </p:txBody>
      </p:sp>
    </p:spTree>
    <p:extLst>
      <p:ext uri="{BB962C8B-B14F-4D97-AF65-F5344CB8AC3E}">
        <p14:creationId xmlns="" xmlns:p14="http://schemas.microsoft.com/office/powerpoint/2010/main" val="120519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D97CD1-2984-4847-84E2-4E4A87682B03}" type="datetime1">
              <a:rPr lang="en-US" smtClean="0"/>
              <a:pPr/>
              <a:t>3/10/2014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ABHISHEK</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B725A1-A62C-46C2-905C-AC76CB4A154D}" type="datetime1">
              <a:rPr lang="en-US" smtClean="0"/>
              <a:pPr/>
              <a:t>3/10/2014</a:t>
            </a:fld>
            <a:endParaRPr lang="en-US"/>
          </a:p>
        </p:txBody>
      </p:sp>
      <p:sp>
        <p:nvSpPr>
          <p:cNvPr id="5" name="Footer Placeholder 4"/>
          <p:cNvSpPr>
            <a:spLocks noGrp="1"/>
          </p:cNvSpPr>
          <p:nvPr>
            <p:ph type="ftr" sz="quarter" idx="11"/>
          </p:nvPr>
        </p:nvSpPr>
        <p:spPr/>
        <p:txBody>
          <a:bodyPr/>
          <a:lstStyle>
            <a:extLst/>
          </a:lstStyle>
          <a:p>
            <a:r>
              <a:rPr lang="en-US" smtClean="0"/>
              <a:t>ABHISHEK</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8B85EB3-F897-48D4-AAB4-5EC2B9AA40D3}" type="datetime1">
              <a:rPr lang="en-US" smtClean="0"/>
              <a:pPr/>
              <a:t>3/10/2014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ABHISHEK</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4C48A88-CE4B-4EFC-9E5B-F1F35F1BDEA8}" type="datetime1">
              <a:rPr lang="en-US" smtClean="0"/>
              <a:pPr/>
              <a:t>3/10/2014</a:t>
            </a:fld>
            <a:endParaRPr lang="en-US"/>
          </a:p>
        </p:txBody>
      </p:sp>
      <p:sp>
        <p:nvSpPr>
          <p:cNvPr id="20" name="Footer Placeholder 19"/>
          <p:cNvSpPr>
            <a:spLocks noGrp="1"/>
          </p:cNvSpPr>
          <p:nvPr>
            <p:ph type="ftr" sz="quarter" idx="11"/>
          </p:nvPr>
        </p:nvSpPr>
        <p:spPr/>
        <p:txBody>
          <a:bodyPr/>
          <a:lstStyle>
            <a:extLst/>
          </a:lstStyle>
          <a:p>
            <a:r>
              <a:rPr lang="en-US" smtClean="0"/>
              <a:t>ABHISHEK</a:t>
            </a:r>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B599FB-B153-423B-BEFB-A67CE0E109F9}" type="datetime1">
              <a:rPr lang="en-US" smtClean="0"/>
              <a:pPr/>
              <a:t>3/10/2014</a:t>
            </a:fld>
            <a:endParaRPr lang="en-US"/>
          </a:p>
        </p:txBody>
      </p:sp>
      <p:sp>
        <p:nvSpPr>
          <p:cNvPr id="5" name="Footer Placeholder 4"/>
          <p:cNvSpPr>
            <a:spLocks noGrp="1"/>
          </p:cNvSpPr>
          <p:nvPr>
            <p:ph type="ftr" sz="quarter" idx="11"/>
          </p:nvPr>
        </p:nvSpPr>
        <p:spPr/>
        <p:txBody>
          <a:bodyPr/>
          <a:lstStyle>
            <a:extLst/>
          </a:lstStyle>
          <a:p>
            <a:r>
              <a:rPr lang="en-US" smtClean="0"/>
              <a:t>ABHISHEK</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D1BC91F-6BEF-485C-A153-9AF654EA50DC}" type="datetime1">
              <a:rPr lang="en-US" smtClean="0"/>
              <a:pPr/>
              <a:t>3/10/2014</a:t>
            </a:fld>
            <a:endParaRPr lang="en-US"/>
          </a:p>
        </p:txBody>
      </p:sp>
      <p:sp>
        <p:nvSpPr>
          <p:cNvPr id="5" name="Footer Placeholder 4"/>
          <p:cNvSpPr>
            <a:spLocks noGrp="1"/>
          </p:cNvSpPr>
          <p:nvPr>
            <p:ph type="ftr" sz="quarter" idx="11"/>
          </p:nvPr>
        </p:nvSpPr>
        <p:spPr/>
        <p:txBody>
          <a:bodyPr/>
          <a:lstStyle>
            <a:extLst/>
          </a:lstStyle>
          <a:p>
            <a:r>
              <a:rPr lang="en-US" smtClean="0"/>
              <a:t>ABHISHEK</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7F2BBF4-A543-4932-A1D5-70FCB3773168}" type="datetime1">
              <a:rPr lang="en-US" smtClean="0"/>
              <a:pPr/>
              <a:t>3/10/2014</a:t>
            </a:fld>
            <a:endParaRPr lang="en-US"/>
          </a:p>
        </p:txBody>
      </p:sp>
      <p:sp>
        <p:nvSpPr>
          <p:cNvPr id="6" name="Footer Placeholder 5"/>
          <p:cNvSpPr>
            <a:spLocks noGrp="1"/>
          </p:cNvSpPr>
          <p:nvPr>
            <p:ph type="ftr" sz="quarter" idx="11"/>
          </p:nvPr>
        </p:nvSpPr>
        <p:spPr/>
        <p:txBody>
          <a:bodyPr/>
          <a:lstStyle>
            <a:extLst/>
          </a:lstStyle>
          <a:p>
            <a:r>
              <a:rPr lang="en-US" smtClean="0"/>
              <a:t>ABHISHEK</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9CA55C-DF1E-45AA-AD51-B94610F6E1AE}" type="datetime1">
              <a:rPr lang="en-US" smtClean="0"/>
              <a:pPr/>
              <a:t>3/10/2014</a:t>
            </a:fld>
            <a:endParaRPr lang="en-US"/>
          </a:p>
        </p:txBody>
      </p:sp>
      <p:sp>
        <p:nvSpPr>
          <p:cNvPr id="8" name="Footer Placeholder 7"/>
          <p:cNvSpPr>
            <a:spLocks noGrp="1"/>
          </p:cNvSpPr>
          <p:nvPr>
            <p:ph type="ftr" sz="quarter" idx="11"/>
          </p:nvPr>
        </p:nvSpPr>
        <p:spPr/>
        <p:txBody>
          <a:bodyPr/>
          <a:lstStyle>
            <a:extLst/>
          </a:lstStyle>
          <a:p>
            <a:r>
              <a:rPr lang="en-US" smtClean="0"/>
              <a:t>ABHISHEK</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0753094-C809-40D8-B0EC-11DD9B931781}" type="datetime1">
              <a:rPr lang="en-US" smtClean="0"/>
              <a:pPr/>
              <a:t>3/10/2014</a:t>
            </a:fld>
            <a:endParaRPr lang="en-US"/>
          </a:p>
        </p:txBody>
      </p:sp>
      <p:sp>
        <p:nvSpPr>
          <p:cNvPr id="4" name="Footer Placeholder 3"/>
          <p:cNvSpPr>
            <a:spLocks noGrp="1"/>
          </p:cNvSpPr>
          <p:nvPr>
            <p:ph type="ftr" sz="quarter" idx="11"/>
          </p:nvPr>
        </p:nvSpPr>
        <p:spPr/>
        <p:txBody>
          <a:bodyPr/>
          <a:lstStyle>
            <a:extLst/>
          </a:lstStyle>
          <a:p>
            <a:r>
              <a:rPr lang="en-US" smtClean="0"/>
              <a:t>ABHISHEK</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D25C4AE-D814-4619-9026-AC43EC14AE39}" type="datetime1">
              <a:rPr lang="en-US" smtClean="0"/>
              <a:pPr/>
              <a:t>3/10/2014</a:t>
            </a:fld>
            <a:endParaRPr lang="en-US"/>
          </a:p>
        </p:txBody>
      </p:sp>
      <p:sp>
        <p:nvSpPr>
          <p:cNvPr id="3" name="Footer Placeholder 2"/>
          <p:cNvSpPr>
            <a:spLocks noGrp="1"/>
          </p:cNvSpPr>
          <p:nvPr>
            <p:ph type="ftr" sz="quarter" idx="11"/>
          </p:nvPr>
        </p:nvSpPr>
        <p:spPr/>
        <p:txBody>
          <a:bodyPr/>
          <a:lstStyle>
            <a:extLst/>
          </a:lstStyle>
          <a:p>
            <a:r>
              <a:rPr lang="en-US" smtClean="0"/>
              <a:t>ABHISHEK</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CCE2E5-A481-4AC1-AE30-F9BACF41B7F9}" type="datetime1">
              <a:rPr lang="en-US" smtClean="0"/>
              <a:pPr/>
              <a:t>3/10/2014</a:t>
            </a:fld>
            <a:endParaRPr lang="en-US"/>
          </a:p>
        </p:txBody>
      </p:sp>
      <p:sp>
        <p:nvSpPr>
          <p:cNvPr id="6" name="Footer Placeholder 5"/>
          <p:cNvSpPr>
            <a:spLocks noGrp="1"/>
          </p:cNvSpPr>
          <p:nvPr>
            <p:ph type="ftr" sz="quarter" idx="11"/>
          </p:nvPr>
        </p:nvSpPr>
        <p:spPr/>
        <p:txBody>
          <a:bodyPr/>
          <a:lstStyle>
            <a:extLst/>
          </a:lstStyle>
          <a:p>
            <a:r>
              <a:rPr lang="en-US" smtClean="0"/>
              <a:t>ABHISHEK</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6814B2-B9D8-42F3-9DD8-493E8C44AA48}" type="datetime1">
              <a:rPr lang="en-US" smtClean="0"/>
              <a:pPr/>
              <a:t>3/10/2014</a:t>
            </a:fld>
            <a:endParaRPr lang="en-US"/>
          </a:p>
        </p:txBody>
      </p:sp>
      <p:sp>
        <p:nvSpPr>
          <p:cNvPr id="5" name="Footer Placeholder 4"/>
          <p:cNvSpPr>
            <a:spLocks noGrp="1"/>
          </p:cNvSpPr>
          <p:nvPr>
            <p:ph type="ftr" sz="quarter" idx="11"/>
          </p:nvPr>
        </p:nvSpPr>
        <p:spPr/>
        <p:txBody>
          <a:bodyPr/>
          <a:lstStyle>
            <a:extLst/>
          </a:lstStyle>
          <a:p>
            <a:r>
              <a:rPr lang="en-US" smtClean="0"/>
              <a:t>ABHISHEK</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35D715B-5277-40AF-9A2C-DC138E6FF697}" type="datetime1">
              <a:rPr lang="en-US" smtClean="0"/>
              <a:pPr/>
              <a:t>3/10/2014</a:t>
            </a:fld>
            <a:endParaRPr lang="en-US"/>
          </a:p>
        </p:txBody>
      </p:sp>
      <p:sp>
        <p:nvSpPr>
          <p:cNvPr id="6" name="Footer Placeholder 5"/>
          <p:cNvSpPr>
            <a:spLocks noGrp="1"/>
          </p:cNvSpPr>
          <p:nvPr>
            <p:ph type="ftr" sz="quarter" idx="11"/>
          </p:nvPr>
        </p:nvSpPr>
        <p:spPr/>
        <p:txBody>
          <a:bodyPr/>
          <a:lstStyle>
            <a:extLst/>
          </a:lstStyle>
          <a:p>
            <a:r>
              <a:rPr lang="en-US" smtClean="0"/>
              <a:t>ABHISHEK</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B817450-1D11-4ABF-A615-0F5F36E04FCC}" type="datetime1">
              <a:rPr lang="en-US" smtClean="0"/>
              <a:pPr/>
              <a:t>3/10/2014</a:t>
            </a:fld>
            <a:endParaRPr lang="en-US"/>
          </a:p>
        </p:txBody>
      </p:sp>
      <p:sp>
        <p:nvSpPr>
          <p:cNvPr id="5" name="Footer Placeholder 4"/>
          <p:cNvSpPr>
            <a:spLocks noGrp="1"/>
          </p:cNvSpPr>
          <p:nvPr>
            <p:ph type="ftr" sz="quarter" idx="11"/>
          </p:nvPr>
        </p:nvSpPr>
        <p:spPr/>
        <p:txBody>
          <a:bodyPr/>
          <a:lstStyle>
            <a:extLst/>
          </a:lstStyle>
          <a:p>
            <a:r>
              <a:rPr lang="en-US" smtClean="0"/>
              <a:t>ABHISHEK</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C6D632C-9982-4439-9F58-00828964474C}" type="datetime1">
              <a:rPr lang="en-US" smtClean="0"/>
              <a:pPr/>
              <a:t>3/10/2014</a:t>
            </a:fld>
            <a:endParaRPr lang="en-US"/>
          </a:p>
        </p:txBody>
      </p:sp>
      <p:sp>
        <p:nvSpPr>
          <p:cNvPr id="5" name="Footer Placeholder 4"/>
          <p:cNvSpPr>
            <a:spLocks noGrp="1"/>
          </p:cNvSpPr>
          <p:nvPr>
            <p:ph type="ftr" sz="quarter" idx="11"/>
          </p:nvPr>
        </p:nvSpPr>
        <p:spPr/>
        <p:txBody>
          <a:bodyPr/>
          <a:lstStyle>
            <a:extLst/>
          </a:lstStyle>
          <a:p>
            <a:r>
              <a:rPr lang="en-US" smtClean="0"/>
              <a:t>ABHISHEK</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F171BBB-098F-47AF-872A-E8B15319F408}" type="datetime1">
              <a:rPr lang="en-US" smtClean="0"/>
              <a:pPr/>
              <a:t>3/10/2014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ABHISHEK</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EA864-3199-44EE-9768-0F820790A903}" type="datetime1">
              <a:rPr lang="en-US" smtClean="0"/>
              <a:pPr/>
              <a:t>3/10/2014</a:t>
            </a:fld>
            <a:endParaRPr lang="en-US"/>
          </a:p>
        </p:txBody>
      </p:sp>
      <p:sp>
        <p:nvSpPr>
          <p:cNvPr id="5" name="Footer Placeholder 4"/>
          <p:cNvSpPr>
            <a:spLocks noGrp="1"/>
          </p:cNvSpPr>
          <p:nvPr>
            <p:ph type="ftr" sz="quarter" idx="11"/>
          </p:nvPr>
        </p:nvSpPr>
        <p:spPr/>
        <p:txBody>
          <a:bodyPr/>
          <a:lstStyle/>
          <a:p>
            <a:r>
              <a:rPr lang="en-US" smtClean="0"/>
              <a:t>ABHISHEK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D19D0-C95B-4121-AD45-BCD7E8FAAA14}" type="datetime1">
              <a:rPr lang="en-US" smtClean="0"/>
              <a:pPr/>
              <a:t>3/10/2014</a:t>
            </a:fld>
            <a:endParaRPr lang="en-US"/>
          </a:p>
        </p:txBody>
      </p:sp>
      <p:sp>
        <p:nvSpPr>
          <p:cNvPr id="5" name="Footer Placeholder 4"/>
          <p:cNvSpPr>
            <a:spLocks noGrp="1"/>
          </p:cNvSpPr>
          <p:nvPr>
            <p:ph type="ftr" sz="quarter" idx="11"/>
          </p:nvPr>
        </p:nvSpPr>
        <p:spPr/>
        <p:txBody>
          <a:bodyPr/>
          <a:lstStyle/>
          <a:p>
            <a:r>
              <a:rPr lang="en-US" smtClean="0"/>
              <a:t>ABHISHEK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D05ABA3-6F47-4261-BD1C-CF7BE4393709}" type="datetime1">
              <a:rPr lang="en-US" smtClean="0"/>
              <a:pPr/>
              <a:t>3/10/2014</a:t>
            </a:fld>
            <a:endParaRPr lang="en-US"/>
          </a:p>
        </p:txBody>
      </p:sp>
      <p:sp>
        <p:nvSpPr>
          <p:cNvPr id="6" name="Footer Placeholder 5"/>
          <p:cNvSpPr>
            <a:spLocks noGrp="1"/>
          </p:cNvSpPr>
          <p:nvPr>
            <p:ph type="ftr" sz="quarter" idx="11"/>
          </p:nvPr>
        </p:nvSpPr>
        <p:spPr/>
        <p:txBody>
          <a:bodyPr/>
          <a:lstStyle/>
          <a:p>
            <a:r>
              <a:rPr lang="en-US" smtClean="0"/>
              <a:t>ABHISHEK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5C6829-88E7-42B3-AE00-A1FD6F2010E3}" type="datetime1">
              <a:rPr lang="en-US" smtClean="0"/>
              <a:pPr/>
              <a:t>3/10/2014</a:t>
            </a:fld>
            <a:endParaRPr lang="en-US"/>
          </a:p>
        </p:txBody>
      </p:sp>
      <p:sp>
        <p:nvSpPr>
          <p:cNvPr id="8" name="Footer Placeholder 7"/>
          <p:cNvSpPr>
            <a:spLocks noGrp="1"/>
          </p:cNvSpPr>
          <p:nvPr>
            <p:ph type="ftr" sz="quarter" idx="11"/>
          </p:nvPr>
        </p:nvSpPr>
        <p:spPr/>
        <p:txBody>
          <a:bodyPr/>
          <a:lstStyle/>
          <a:p>
            <a:r>
              <a:rPr lang="en-US" smtClean="0"/>
              <a:t>ABHISHEK</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338A6B-66FA-4C8B-866C-1567A425D5ED}" type="datetime1">
              <a:rPr lang="en-US" smtClean="0"/>
              <a:pPr/>
              <a:t>3/10/2014</a:t>
            </a:fld>
            <a:endParaRPr lang="en-US"/>
          </a:p>
        </p:txBody>
      </p:sp>
      <p:sp>
        <p:nvSpPr>
          <p:cNvPr id="4" name="Footer Placeholder 3"/>
          <p:cNvSpPr>
            <a:spLocks noGrp="1"/>
          </p:cNvSpPr>
          <p:nvPr>
            <p:ph type="ftr" sz="quarter" idx="11"/>
          </p:nvPr>
        </p:nvSpPr>
        <p:spPr/>
        <p:txBody>
          <a:bodyPr/>
          <a:lstStyle/>
          <a:p>
            <a:r>
              <a:rPr lang="en-US" smtClean="0"/>
              <a:t>ABHISHEK</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D64F4-5E74-4F64-9D42-63BD389CA5FE}" type="datetime1">
              <a:rPr lang="en-US" smtClean="0"/>
              <a:pPr/>
              <a:t>3/10/2014</a:t>
            </a:fld>
            <a:endParaRPr lang="en-US"/>
          </a:p>
        </p:txBody>
      </p:sp>
      <p:sp>
        <p:nvSpPr>
          <p:cNvPr id="3" name="Footer Placeholder 2"/>
          <p:cNvSpPr>
            <a:spLocks noGrp="1"/>
          </p:cNvSpPr>
          <p:nvPr>
            <p:ph type="ftr" sz="quarter" idx="11"/>
          </p:nvPr>
        </p:nvSpPr>
        <p:spPr/>
        <p:txBody>
          <a:bodyPr/>
          <a:lstStyle/>
          <a:p>
            <a:r>
              <a:rPr lang="en-US" smtClean="0"/>
              <a:t>ABHISHEK</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5E656E8-1A15-47E3-8706-79082387E5DF}" type="datetime1">
              <a:rPr lang="en-US" smtClean="0"/>
              <a:pPr/>
              <a:t>3/10/2014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ABHISHEK</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FB296AB-1323-426E-825B-822B63CD6DC8}" type="datetime1">
              <a:rPr lang="en-US" smtClean="0"/>
              <a:pPr/>
              <a:t>3/10/2014</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ABHISHEK</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9383C-DD51-4624-BA75-00CCA5EC794D}" type="datetime1">
              <a:rPr lang="en-US" smtClean="0"/>
              <a:pPr/>
              <a:t>3/10/2014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ABHISHEK</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80437-6794-4AC0-A22B-7FF201159A83}" type="datetime1">
              <a:rPr lang="en-US" smtClean="0"/>
              <a:pPr/>
              <a:t>3/10/2014</a:t>
            </a:fld>
            <a:endParaRPr lang="en-US"/>
          </a:p>
        </p:txBody>
      </p:sp>
      <p:sp>
        <p:nvSpPr>
          <p:cNvPr id="5" name="Footer Placeholder 4"/>
          <p:cNvSpPr>
            <a:spLocks noGrp="1"/>
          </p:cNvSpPr>
          <p:nvPr>
            <p:ph type="ftr" sz="quarter" idx="11"/>
          </p:nvPr>
        </p:nvSpPr>
        <p:spPr/>
        <p:txBody>
          <a:bodyPr/>
          <a:lstStyle/>
          <a:p>
            <a:r>
              <a:rPr lang="en-US" smtClean="0"/>
              <a:t>ABHISHEK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A0216F-DD5B-4518-9DD9-738F7D67C1C9}" type="datetime1">
              <a:rPr lang="en-US" smtClean="0"/>
              <a:pPr/>
              <a:t>3/10/2014</a:t>
            </a:fld>
            <a:endParaRPr lang="en-US"/>
          </a:p>
        </p:txBody>
      </p:sp>
      <p:sp>
        <p:nvSpPr>
          <p:cNvPr id="5" name="Footer Placeholder 4"/>
          <p:cNvSpPr>
            <a:spLocks noGrp="1"/>
          </p:cNvSpPr>
          <p:nvPr>
            <p:ph type="ftr" sz="quarter" idx="11"/>
          </p:nvPr>
        </p:nvSpPr>
        <p:spPr/>
        <p:txBody>
          <a:bodyPr/>
          <a:lstStyle/>
          <a:p>
            <a:r>
              <a:rPr lang="en-US" smtClean="0"/>
              <a:t>ABHISHEK</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13667E-BCAC-48DC-8E19-65C26721E524}" type="datetime1">
              <a:rPr lang="en-US" smtClean="0"/>
              <a:pPr/>
              <a:t>3/10/2014</a:t>
            </a:fld>
            <a:endParaRPr lang="en-US"/>
          </a:p>
        </p:txBody>
      </p:sp>
      <p:sp>
        <p:nvSpPr>
          <p:cNvPr id="6" name="Footer Placeholder 5"/>
          <p:cNvSpPr>
            <a:spLocks noGrp="1"/>
          </p:cNvSpPr>
          <p:nvPr>
            <p:ph type="ftr" sz="quarter" idx="11"/>
          </p:nvPr>
        </p:nvSpPr>
        <p:spPr/>
        <p:txBody>
          <a:bodyPr/>
          <a:lstStyle>
            <a:extLst/>
          </a:lstStyle>
          <a:p>
            <a:r>
              <a:rPr lang="en-US" smtClean="0"/>
              <a:t>ABHISHEK</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FC1CD2-F123-469C-9235-27E3C7CBB030}" type="datetime1">
              <a:rPr lang="en-US" smtClean="0"/>
              <a:pPr/>
              <a:t>3/10/2014</a:t>
            </a:fld>
            <a:endParaRPr lang="en-US"/>
          </a:p>
        </p:txBody>
      </p:sp>
      <p:sp>
        <p:nvSpPr>
          <p:cNvPr id="8" name="Footer Placeholder 7"/>
          <p:cNvSpPr>
            <a:spLocks noGrp="1"/>
          </p:cNvSpPr>
          <p:nvPr>
            <p:ph type="ftr" sz="quarter" idx="11"/>
          </p:nvPr>
        </p:nvSpPr>
        <p:spPr/>
        <p:txBody>
          <a:bodyPr/>
          <a:lstStyle>
            <a:extLst/>
          </a:lstStyle>
          <a:p>
            <a:r>
              <a:rPr lang="en-US" smtClean="0"/>
              <a:t>ABHISHEK</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C3B8D6A-E007-4A83-9EAD-77EC2365D6BA}" type="datetime1">
              <a:rPr lang="en-US" smtClean="0"/>
              <a:pPr/>
              <a:t>3/10/2014</a:t>
            </a:fld>
            <a:endParaRPr lang="en-US"/>
          </a:p>
        </p:txBody>
      </p:sp>
      <p:sp>
        <p:nvSpPr>
          <p:cNvPr id="4" name="Footer Placeholder 3"/>
          <p:cNvSpPr>
            <a:spLocks noGrp="1"/>
          </p:cNvSpPr>
          <p:nvPr>
            <p:ph type="ftr" sz="quarter" idx="11"/>
          </p:nvPr>
        </p:nvSpPr>
        <p:spPr/>
        <p:txBody>
          <a:bodyPr/>
          <a:lstStyle>
            <a:extLst/>
          </a:lstStyle>
          <a:p>
            <a:r>
              <a:rPr lang="en-US" smtClean="0"/>
              <a:t>ABHISHEK</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E76BBD4-A3E3-4355-928F-6A0B46865122}" type="datetime1">
              <a:rPr lang="en-US" smtClean="0"/>
              <a:pPr/>
              <a:t>3/10/2014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ABHISHEK</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577F6A-7AC6-4DF2-A2AE-B8E43BF5651E}" type="datetime1">
              <a:rPr lang="en-US" smtClean="0"/>
              <a:pPr/>
              <a:t>3/10/2014</a:t>
            </a:fld>
            <a:endParaRPr lang="en-US"/>
          </a:p>
        </p:txBody>
      </p:sp>
      <p:sp>
        <p:nvSpPr>
          <p:cNvPr id="6" name="Footer Placeholder 5"/>
          <p:cNvSpPr>
            <a:spLocks noGrp="1"/>
          </p:cNvSpPr>
          <p:nvPr>
            <p:ph type="ftr" sz="quarter" idx="11"/>
          </p:nvPr>
        </p:nvSpPr>
        <p:spPr/>
        <p:txBody>
          <a:bodyPr/>
          <a:lstStyle>
            <a:extLst/>
          </a:lstStyle>
          <a:p>
            <a:r>
              <a:rPr lang="en-US" smtClean="0"/>
              <a:t>ABHISHEK</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8BA04CC-50BA-4299-8B2B-E898945D87C2}" type="datetime1">
              <a:rPr lang="en-US" smtClean="0"/>
              <a:pPr/>
              <a:t>3/10/2014</a:t>
            </a:fld>
            <a:endParaRPr lang="en-US"/>
          </a:p>
        </p:txBody>
      </p:sp>
      <p:sp>
        <p:nvSpPr>
          <p:cNvPr id="6" name="Footer Placeholder 5"/>
          <p:cNvSpPr>
            <a:spLocks noGrp="1"/>
          </p:cNvSpPr>
          <p:nvPr>
            <p:ph type="ftr" sz="quarter" idx="11"/>
          </p:nvPr>
        </p:nvSpPr>
        <p:spPr/>
        <p:txBody>
          <a:bodyPr/>
          <a:lstStyle>
            <a:extLst/>
          </a:lstStyle>
          <a:p>
            <a:r>
              <a:rPr lang="en-US" smtClean="0"/>
              <a:t>ABHISHEK</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555A000-99AE-4CC9-A9E7-E5D201CA4A93}" type="datetime1">
              <a:rPr lang="en-US" smtClean="0"/>
              <a:pPr/>
              <a:t>3/10/2014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ABHISHEK</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35932C-58AF-4E37-97A2-6AEFCE514B3E}" type="datetime1">
              <a:rPr lang="en-US" smtClean="0"/>
              <a:pPr/>
              <a:t>3/10/2014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ABHISHEK</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E5FEAF0-FB42-4D79-8B4F-57A0875522CC}" type="datetime1">
              <a:rPr lang="en-US" smtClean="0"/>
              <a:pPr/>
              <a:t>3/10/2014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ABHISHEK</a:t>
            </a: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style>
          <a:lnRef idx="1">
            <a:schemeClr val="accent1"/>
          </a:lnRef>
          <a:fillRef idx="2">
            <a:schemeClr val="accent1"/>
          </a:fillRef>
          <a:effectRef idx="1">
            <a:schemeClr val="accent1"/>
          </a:effectRef>
          <a:fontRef idx="minor">
            <a:schemeClr val="dk1"/>
          </a:fontRef>
        </p:style>
        <p:txBody>
          <a:bodyPr/>
          <a:lstStyle/>
          <a:p>
            <a:endParaRPr lang="en-IN" dirty="0"/>
          </a:p>
        </p:txBody>
      </p:sp>
      <p:sp>
        <p:nvSpPr>
          <p:cNvPr id="3" name="Subtitle 2"/>
          <p:cNvSpPr>
            <a:spLocks noGrp="1"/>
          </p:cNvSpPr>
          <p:nvPr>
            <p:ph type="subTitle" idx="1"/>
          </p:nvPr>
        </p:nvSpPr>
        <p:spPr>
          <a:xfrm>
            <a:off x="1371600" y="3539864"/>
            <a:ext cx="7097620" cy="1101248"/>
          </a:xfrm>
        </p:spPr>
        <p:txBody>
          <a:bodyPr>
            <a:noAutofit/>
          </a:bodyPr>
          <a:lstStyle/>
          <a:p>
            <a:r>
              <a:rPr lang="en-US" sz="5400" b="1" dirty="0" smtClean="0">
                <a:solidFill>
                  <a:schemeClr val="accent1">
                    <a:lumMod val="75000"/>
                  </a:schemeClr>
                </a:solidFill>
                <a:effectLst>
                  <a:outerShdw blurRad="228600" dist="939800" dir="10620000" sx="120000" sy="120000" algn="ctr" rotWithShape="0">
                    <a:srgbClr val="000000">
                      <a:alpha val="43137"/>
                    </a:srgbClr>
                  </a:outerShdw>
                </a:effectLst>
                <a:latin typeface="Arial Black" pitchFamily="34" charset="0"/>
              </a:rPr>
              <a:t>N</a:t>
            </a:r>
            <a:r>
              <a:rPr lang="en-US" sz="5400" b="1" dirty="0" smtClean="0">
                <a:solidFill>
                  <a:schemeClr val="accent1">
                    <a:lumMod val="75000"/>
                  </a:schemeClr>
                </a:solidFill>
                <a:effectLst>
                  <a:outerShdw blurRad="228600" dist="939800" dir="10620000" sx="120000" sy="120000" algn="ctr" rotWithShape="0">
                    <a:srgbClr val="000000">
                      <a:alpha val="43137"/>
                    </a:srgbClr>
                  </a:outerShdw>
                </a:effectLst>
                <a:latin typeface="Bauhaus 93" pitchFamily="82" charset="0"/>
              </a:rPr>
              <a:t>.SRINIVASARAO</a:t>
            </a:r>
          </a:p>
          <a:p>
            <a:endParaRPr lang="en-US" sz="5400" dirty="0"/>
          </a:p>
          <a:p>
            <a:r>
              <a:rPr lang="en-US" sz="5400" dirty="0" smtClean="0"/>
              <a:t>x - A</a:t>
            </a:r>
            <a:endParaRPr lang="en-IN" sz="5400" dirty="0"/>
          </a:p>
        </p:txBody>
      </p:sp>
      <p:sp>
        <p:nvSpPr>
          <p:cNvPr id="4" name="Rectangle 3"/>
          <p:cNvSpPr/>
          <p:nvPr/>
        </p:nvSpPr>
        <p:spPr>
          <a:xfrm>
            <a:off x="0" y="457200"/>
            <a:ext cx="8915399" cy="2400657"/>
          </a:xfrm>
          <a:prstGeom prst="rect">
            <a:avLst/>
          </a:prstGeom>
          <a:noFill/>
        </p:spPr>
        <p:txBody>
          <a:bodyPr wrap="square" lIns="91440" tIns="45720" rIns="91440" bIns="45720">
            <a:spAutoFit/>
          </a:bodyPr>
          <a:lstStyle/>
          <a:p>
            <a:pPr algn="ctr"/>
            <a:r>
              <a:rPr lang="en-US" sz="9600" b="1" cap="none" spc="0" dirty="0" smtClean="0">
                <a:ln w="24500" cmpd="dbl">
                  <a:solidFill>
                    <a:schemeClr val="accent2">
                      <a:shade val="85000"/>
                      <a:satMod val="155000"/>
                    </a:schemeClr>
                  </a:solidFill>
                  <a:prstDash val="solid"/>
                  <a:miter lim="800000"/>
                </a:ln>
                <a:solidFill>
                  <a:schemeClr val="tx1">
                    <a:lumMod val="95000"/>
                    <a:lumOff val="5000"/>
                  </a:schemeClr>
                </a:solidFill>
                <a:effectLst>
                  <a:outerShdw blurRad="38100" dist="38100" dir="7020000" algn="tl">
                    <a:srgbClr val="000000">
                      <a:alpha val="35000"/>
                    </a:srgbClr>
                  </a:outerShdw>
                </a:effectLst>
                <a:latin typeface="Rockwell Extra Bold" pitchFamily="18" charset="0"/>
              </a:rPr>
              <a:t>INDIA</a:t>
            </a:r>
          </a:p>
          <a:p>
            <a:pPr algn="ctr"/>
            <a:r>
              <a:rPr lang="en-US" sz="5400" b="1" cap="none" spc="0" dirty="0" smtClean="0">
                <a:ln w="24500" cmpd="dbl">
                  <a:solidFill>
                    <a:schemeClr val="accent2">
                      <a:shade val="85000"/>
                      <a:satMod val="155000"/>
                    </a:schemeClr>
                  </a:solidFill>
                  <a:prstDash val="solid"/>
                  <a:miter lim="800000"/>
                </a:ln>
                <a:solidFill>
                  <a:schemeClr val="tx1">
                    <a:lumMod val="95000"/>
                    <a:lumOff val="5000"/>
                  </a:schemeClr>
                </a:solidFill>
                <a:effectLst>
                  <a:outerShdw blurRad="38100" dist="38100" dir="7020000" algn="tl">
                    <a:srgbClr val="000000">
                      <a:alpha val="35000"/>
                    </a:srgbClr>
                  </a:outerShdw>
                </a:effectLst>
              </a:rPr>
              <a:t>SIZE &amp; LOCATION</a:t>
            </a:r>
            <a:endParaRPr lang="en-US" sz="5400" b="1" cap="none" spc="0" dirty="0">
              <a:ln w="24500" cmpd="dbl">
                <a:solidFill>
                  <a:schemeClr val="accent2">
                    <a:shade val="85000"/>
                    <a:satMod val="155000"/>
                  </a:schemeClr>
                </a:solidFill>
                <a:prstDash val="solid"/>
                <a:miter lim="800000"/>
              </a:ln>
              <a:solidFill>
                <a:schemeClr val="tx1">
                  <a:lumMod val="95000"/>
                  <a:lumOff val="5000"/>
                </a:schemeClr>
              </a:solidFill>
              <a:effectLst>
                <a:outerShdw blurRad="38100" dist="38100" dir="7020000" algn="tl">
                  <a:srgbClr val="000000">
                    <a:alpha val="35000"/>
                  </a:srgbClr>
                </a:outerShdw>
              </a:effectLst>
            </a:endParaRPr>
          </a:p>
        </p:txBody>
      </p:sp>
      <p:pic>
        <p:nvPicPr>
          <p:cNvPr id="5" name="Picture 7"/>
          <p:cNvPicPr>
            <a:picLocks noGrp="1" noChangeAspect="1" noChangeArrowheads="1"/>
          </p:cNvPicPr>
          <p:nvPr>
            <p:ph type="body" idx="1"/>
          </p:nvPr>
        </p:nvPicPr>
        <p:blipFill>
          <a:blip r:embed="rId2">
            <a:extLst>
              <a:ext uri="{28A0092B-C50C-407E-A947-70E740481C1C}">
                <a14:useLocalDpi xmlns="" xmlns:a14="http://schemas.microsoft.com/office/drawing/2010/main" val="0"/>
              </a:ext>
            </a:extLst>
          </a:blip>
          <a:srcRect/>
          <a:stretch>
            <a:fillRect/>
          </a:stretch>
        </p:blipFill>
        <p:spPr>
          <a:xfrm>
            <a:off x="76200" y="2514600"/>
            <a:ext cx="2070100" cy="4142371"/>
          </a:xfrm>
          <a:noFill/>
          <a:ln/>
        </p:spPr>
      </p:pic>
    </p:spTree>
    <p:extLst>
      <p:ext uri="{BB962C8B-B14F-4D97-AF65-F5344CB8AC3E}">
        <p14:creationId xmlns="" xmlns:p14="http://schemas.microsoft.com/office/powerpoint/2010/main" val="2344457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D:\People\Men\2two\MEN41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050212" y="3494088"/>
            <a:ext cx="1093788" cy="334168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457200" y="0"/>
            <a:ext cx="7239000" cy="609600"/>
          </a:xfrm>
        </p:spPr>
        <p:txBody>
          <a:bodyPr/>
          <a:lstStyle/>
          <a:p>
            <a:r>
              <a:rPr lang="en-US" dirty="0" smtClean="0"/>
              <a:t>ISLANDS</a:t>
            </a:r>
            <a:endParaRPr lang="en-IN" dirty="0"/>
          </a:p>
        </p:txBody>
      </p:sp>
      <p:sp>
        <p:nvSpPr>
          <p:cNvPr id="3" name="Content Placeholder 2"/>
          <p:cNvSpPr>
            <a:spLocks noGrp="1"/>
          </p:cNvSpPr>
          <p:nvPr>
            <p:ph idx="1"/>
          </p:nvPr>
        </p:nvSpPr>
        <p:spPr>
          <a:xfrm>
            <a:off x="228600" y="838200"/>
            <a:ext cx="8458200" cy="5867400"/>
          </a:xfrm>
        </p:spPr>
        <p:txBody>
          <a:bodyPr>
            <a:normAutofit fontScale="92500" lnSpcReduction="20000"/>
          </a:bodyPr>
          <a:lstStyle/>
          <a:p>
            <a:r>
              <a:rPr lang="en-US" b="1" u="sng" dirty="0">
                <a:solidFill>
                  <a:schemeClr val="accent6">
                    <a:lumMod val="75000"/>
                  </a:schemeClr>
                </a:solidFill>
                <a:latin typeface="Monotype Corsiva" pitchFamily="66" charset="0"/>
              </a:rPr>
              <a:t>1.Bay of Bengal Islands:</a:t>
            </a:r>
            <a:r>
              <a:rPr lang="en-US" dirty="0">
                <a:solidFill>
                  <a:schemeClr val="accent6">
                    <a:lumMod val="75000"/>
                  </a:schemeClr>
                </a:solidFill>
                <a:latin typeface="Monotype Corsiva" pitchFamily="66" charset="0"/>
              </a:rPr>
              <a:t> </a:t>
            </a:r>
            <a:r>
              <a:rPr lang="en-US" dirty="0">
                <a:latin typeface="Monotype Corsiva" pitchFamily="66" charset="0"/>
              </a:rPr>
              <a:t>The Andaman &amp; Nicobar group of islands are separated by 10 Degree channel. These islands have been formed by extension of tertiary mountain chain of </a:t>
            </a:r>
            <a:r>
              <a:rPr lang="en-US" dirty="0" err="1">
                <a:latin typeface="Monotype Corsiva" pitchFamily="66" charset="0"/>
              </a:rPr>
              <a:t>Arakan</a:t>
            </a:r>
            <a:r>
              <a:rPr lang="en-US" dirty="0">
                <a:latin typeface="Monotype Corsiva" pitchFamily="66" charset="0"/>
              </a:rPr>
              <a:t> </a:t>
            </a:r>
            <a:r>
              <a:rPr lang="en-US" dirty="0" err="1">
                <a:latin typeface="Monotype Corsiva" pitchFamily="66" charset="0"/>
              </a:rPr>
              <a:t>Yoma</a:t>
            </a:r>
            <a:r>
              <a:rPr lang="en-US" dirty="0">
                <a:latin typeface="Monotype Corsiva" pitchFamily="66" charset="0"/>
              </a:rPr>
              <a:t>. The Andaman group of island is divided into 3 major groups’ viz., North Andaman, Middle Andaman and south Andaman, collectively called Great </a:t>
            </a:r>
            <a:r>
              <a:rPr lang="en-US" dirty="0" err="1">
                <a:latin typeface="Monotype Corsiva" pitchFamily="66" charset="0"/>
              </a:rPr>
              <a:t>Andamans</a:t>
            </a:r>
            <a:r>
              <a:rPr lang="en-US" dirty="0">
                <a:latin typeface="Monotype Corsiva" pitchFamily="66" charset="0"/>
              </a:rPr>
              <a:t>. Little Andaman is separated from Great </a:t>
            </a:r>
            <a:r>
              <a:rPr lang="en-US" dirty="0" err="1">
                <a:latin typeface="Monotype Corsiva" pitchFamily="66" charset="0"/>
              </a:rPr>
              <a:t>Andamans</a:t>
            </a:r>
            <a:r>
              <a:rPr lang="en-US" dirty="0">
                <a:latin typeface="Monotype Corsiva" pitchFamily="66" charset="0"/>
              </a:rPr>
              <a:t> by Duncan passage. The Nicobar group of islands of which Great Nicobar is largest and southern most one. Saddle peak situated in Andaman Islands is the highest peak of Andaman &amp; Nicobar group.</a:t>
            </a:r>
          </a:p>
          <a:p>
            <a:r>
              <a:rPr lang="en-US" dirty="0">
                <a:latin typeface="Monotype Corsiva" pitchFamily="66" charset="0"/>
              </a:rPr>
              <a:t>The </a:t>
            </a:r>
            <a:r>
              <a:rPr lang="en-US" dirty="0" err="1">
                <a:latin typeface="Monotype Corsiva" pitchFamily="66" charset="0"/>
              </a:rPr>
              <a:t>Dhuliar</a:t>
            </a:r>
            <a:r>
              <a:rPr lang="en-US" dirty="0">
                <a:latin typeface="Monotype Corsiva" pitchFamily="66" charset="0"/>
              </a:rPr>
              <a:t> peak is the highest peak of Nicobar group of </a:t>
            </a:r>
            <a:r>
              <a:rPr lang="en-US" dirty="0" err="1">
                <a:latin typeface="Monotype Corsiva" pitchFamily="66" charset="0"/>
              </a:rPr>
              <a:t>islands.More</a:t>
            </a:r>
            <a:r>
              <a:rPr lang="en-US" dirty="0">
                <a:latin typeface="Monotype Corsiva" pitchFamily="66" charset="0"/>
              </a:rPr>
              <a:t> habitable and different origin </a:t>
            </a:r>
            <a:r>
              <a:rPr lang="en-US" dirty="0" err="1">
                <a:latin typeface="Monotype Corsiva" pitchFamily="66" charset="0"/>
              </a:rPr>
              <a:t>thanofArabian</a:t>
            </a:r>
            <a:r>
              <a:rPr lang="en-US" dirty="0">
                <a:latin typeface="Monotype Corsiva" pitchFamily="66" charset="0"/>
              </a:rPr>
              <a:t> sea islands. </a:t>
            </a:r>
            <a:r>
              <a:rPr lang="en-US" dirty="0" err="1">
                <a:latin typeface="Monotype Corsiva" pitchFamily="66" charset="0"/>
              </a:rPr>
              <a:t>Barran</a:t>
            </a:r>
            <a:r>
              <a:rPr lang="en-US" dirty="0">
                <a:latin typeface="Monotype Corsiva" pitchFamily="66" charset="0"/>
              </a:rPr>
              <a:t> island is dormant volcano and </a:t>
            </a:r>
            <a:r>
              <a:rPr lang="en-US" dirty="0" err="1">
                <a:latin typeface="Monotype Corsiva" pitchFamily="66" charset="0"/>
              </a:rPr>
              <a:t>Narcondam</a:t>
            </a:r>
            <a:r>
              <a:rPr lang="en-US" dirty="0">
                <a:latin typeface="Monotype Corsiva" pitchFamily="66" charset="0"/>
              </a:rPr>
              <a:t> island is extinct volcano</a:t>
            </a:r>
            <a:r>
              <a:rPr lang="en-US" dirty="0" smtClean="0">
                <a:latin typeface="Monotype Corsiva" pitchFamily="66" charset="0"/>
              </a:rPr>
              <a:t>.</a:t>
            </a:r>
          </a:p>
          <a:p>
            <a:endParaRPr lang="en-US" dirty="0">
              <a:latin typeface="Monotype Corsiva" pitchFamily="66" charset="0"/>
            </a:endParaRPr>
          </a:p>
          <a:p>
            <a:r>
              <a:rPr lang="en-US" b="1" dirty="0">
                <a:solidFill>
                  <a:schemeClr val="accent6">
                    <a:lumMod val="75000"/>
                  </a:schemeClr>
                </a:solidFill>
                <a:latin typeface="Monotype Corsiva" pitchFamily="66" charset="0"/>
              </a:rPr>
              <a:t>2) </a:t>
            </a:r>
            <a:r>
              <a:rPr lang="en-US" b="1" dirty="0" err="1">
                <a:solidFill>
                  <a:schemeClr val="accent6">
                    <a:lumMod val="75000"/>
                  </a:schemeClr>
                </a:solidFill>
                <a:latin typeface="Monotype Corsiva" pitchFamily="66" charset="0"/>
              </a:rPr>
              <a:t>Lakshwadeep</a:t>
            </a:r>
            <a:r>
              <a:rPr lang="en-US" b="1" dirty="0">
                <a:solidFill>
                  <a:schemeClr val="accent6">
                    <a:lumMod val="75000"/>
                  </a:schemeClr>
                </a:solidFill>
                <a:latin typeface="Monotype Corsiva" pitchFamily="66" charset="0"/>
              </a:rPr>
              <a:t> islands</a:t>
            </a:r>
            <a:r>
              <a:rPr lang="en-US" dirty="0">
                <a:solidFill>
                  <a:schemeClr val="accent6">
                    <a:lumMod val="75000"/>
                  </a:schemeClr>
                </a:solidFill>
                <a:latin typeface="Monotype Corsiva" pitchFamily="66" charset="0"/>
              </a:rPr>
              <a:t>: </a:t>
            </a:r>
            <a:r>
              <a:rPr lang="en-US" dirty="0">
                <a:latin typeface="Monotype Corsiva" pitchFamily="66" charset="0"/>
              </a:rPr>
              <a:t>Coral- More Muslim population and have fringing reefs. They are 25 small island groups. The island’s north is known as Amindivi and spot is </a:t>
            </a:r>
            <a:r>
              <a:rPr lang="en-US" dirty="0" err="1">
                <a:latin typeface="Monotype Corsiva" pitchFamily="66" charset="0"/>
              </a:rPr>
              <a:t>Cannonore</a:t>
            </a:r>
            <a:r>
              <a:rPr lang="en-US" dirty="0">
                <a:latin typeface="Monotype Corsiva" pitchFamily="66" charset="0"/>
              </a:rPr>
              <a:t> island. Extreme south is Minicoy islands which is largest</a:t>
            </a:r>
            <a:r>
              <a:rPr lang="en-US" dirty="0" smtClean="0">
                <a:latin typeface="Monotype Corsiva" pitchFamily="66" charset="0"/>
              </a:rPr>
              <a:t>.</a:t>
            </a:r>
            <a:endParaRPr lang="en-US" dirty="0">
              <a:latin typeface="Monotype Corsiva" pitchFamily="66" charset="0"/>
            </a:endParaRPr>
          </a:p>
          <a:p>
            <a:endParaRPr lang="en-IN" dirty="0">
              <a:latin typeface="Monotype Corsiva" pitchFamily="66" charset="0"/>
            </a:endParaRPr>
          </a:p>
        </p:txBody>
      </p:sp>
      <p:sp>
        <p:nvSpPr>
          <p:cNvPr id="5" name="Footer Placeholder 4"/>
          <p:cNvSpPr>
            <a:spLocks noGrp="1"/>
          </p:cNvSpPr>
          <p:nvPr>
            <p:ph type="ftr" sz="quarter" idx="11"/>
          </p:nvPr>
        </p:nvSpPr>
        <p:spPr/>
        <p:txBody>
          <a:bodyPr/>
          <a:lstStyle/>
          <a:p>
            <a:r>
              <a:rPr lang="en-US" dirty="0" smtClean="0"/>
              <a:t>N.SRINIVASARAO</a:t>
            </a:r>
            <a:endParaRPr lang="en-US" dirty="0"/>
          </a:p>
        </p:txBody>
      </p:sp>
    </p:spTree>
    <p:extLst>
      <p:ext uri="{BB962C8B-B14F-4D97-AF65-F5344CB8AC3E}">
        <p14:creationId xmlns="" xmlns:p14="http://schemas.microsoft.com/office/powerpoint/2010/main" val="102162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RAIN    Amazing and Animated Pictures"/>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rot="239559">
            <a:off x="2667000" y="2362200"/>
            <a:ext cx="3733800" cy="2554545"/>
          </a:xfrm>
          <a:prstGeom prst="rect">
            <a:avLst/>
          </a:prstGeom>
          <a:noFill/>
        </p:spPr>
        <p:txBody>
          <a:bodyPr wrap="square" rtlCol="0">
            <a:spAutoFit/>
          </a:bodyPr>
          <a:lstStyle/>
          <a:p>
            <a:r>
              <a:rPr lang="en-US" sz="8000" dirty="0" smtClean="0">
                <a:solidFill>
                  <a:schemeClr val="bg2">
                    <a:lumMod val="25000"/>
                  </a:schemeClr>
                </a:solidFill>
                <a:latin typeface="Forte" pitchFamily="66" charset="0"/>
              </a:rPr>
              <a:t>THANK YOU!</a:t>
            </a:r>
            <a:endParaRPr lang="en-IN" sz="8000" dirty="0">
              <a:solidFill>
                <a:schemeClr val="bg2">
                  <a:lumMod val="25000"/>
                </a:schemeClr>
              </a:solidFill>
              <a:latin typeface="Forte" pitchFamily="66" charset="0"/>
            </a:endParaRPr>
          </a:p>
        </p:txBody>
      </p:sp>
      <p:sp>
        <p:nvSpPr>
          <p:cNvPr id="6" name="Footer Placeholder 5"/>
          <p:cNvSpPr>
            <a:spLocks noGrp="1"/>
          </p:cNvSpPr>
          <p:nvPr>
            <p:ph type="ftr" sz="quarter" idx="11"/>
          </p:nvPr>
        </p:nvSpPr>
        <p:spPr/>
        <p:txBody>
          <a:bodyPr/>
          <a:lstStyle/>
          <a:p>
            <a:r>
              <a:rPr lang="en-US" smtClean="0"/>
              <a:t>ABHISHEK</a:t>
            </a:r>
            <a:endParaRPr lang="en-US"/>
          </a:p>
        </p:txBody>
      </p:sp>
    </p:spTree>
    <p:extLst>
      <p:ext uri="{BB962C8B-B14F-4D97-AF65-F5344CB8AC3E}">
        <p14:creationId xmlns="" xmlns:p14="http://schemas.microsoft.com/office/powerpoint/2010/main" val="4012002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719437746"/>
              </p:ext>
            </p:extLst>
          </p:nvPr>
        </p:nvGraphicFramePr>
        <p:xfrm>
          <a:off x="76201" y="685800"/>
          <a:ext cx="8077198" cy="5727478"/>
        </p:xfrm>
        <a:graphic>
          <a:graphicData uri="http://schemas.openxmlformats.org/drawingml/2006/table">
            <a:tbl>
              <a:tblPr/>
              <a:tblGrid>
                <a:gridCol w="870306"/>
                <a:gridCol w="3015893"/>
                <a:gridCol w="2209800"/>
                <a:gridCol w="1981199"/>
              </a:tblGrid>
              <a:tr h="685800">
                <a:tc>
                  <a:txBody>
                    <a:bodyPr/>
                    <a:lstStyle/>
                    <a:p>
                      <a:pPr marL="0" marR="0">
                        <a:lnSpc>
                          <a:spcPts val="1200"/>
                        </a:lnSpc>
                        <a:spcBef>
                          <a:spcPts val="0"/>
                        </a:spcBef>
                        <a:spcAft>
                          <a:spcPts val="0"/>
                        </a:spcAft>
                      </a:pPr>
                      <a:r>
                        <a:rPr lang="en-US" sz="1100" b="1" dirty="0">
                          <a:solidFill>
                            <a:srgbClr val="FF0000"/>
                          </a:solidFill>
                          <a:effectLst/>
                          <a:latin typeface="Arial"/>
                          <a:ea typeface="Times New Roman"/>
                        </a:rPr>
                        <a:t>S.NO</a:t>
                      </a:r>
                      <a:endParaRPr lang="en-US" sz="1200" dirty="0">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a:lnSpc>
                          <a:spcPts val="1200"/>
                        </a:lnSpc>
                        <a:spcBef>
                          <a:spcPts val="0"/>
                        </a:spcBef>
                        <a:spcAft>
                          <a:spcPts val="0"/>
                        </a:spcAft>
                      </a:pPr>
                      <a:r>
                        <a:rPr lang="en-US" sz="1100" b="1" dirty="0">
                          <a:solidFill>
                            <a:srgbClr val="FF0000"/>
                          </a:solidFill>
                          <a:effectLst/>
                          <a:latin typeface="Arial"/>
                          <a:ea typeface="Times New Roman"/>
                        </a:rPr>
                        <a:t>UNITS</a:t>
                      </a:r>
                      <a:endParaRPr lang="en-US" sz="1200" dirty="0">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nSpc>
                          <a:spcPts val="1200"/>
                        </a:lnSpc>
                        <a:spcBef>
                          <a:spcPts val="0"/>
                        </a:spcBef>
                        <a:spcAft>
                          <a:spcPts val="0"/>
                        </a:spcAft>
                      </a:pPr>
                      <a:r>
                        <a:rPr lang="en-US" sz="1100" b="1" dirty="0">
                          <a:solidFill>
                            <a:srgbClr val="FF0000"/>
                          </a:solidFill>
                          <a:effectLst/>
                          <a:latin typeface="Arial"/>
                          <a:ea typeface="Times New Roman"/>
                        </a:rPr>
                        <a:t>AREA KM (</a:t>
                      </a:r>
                      <a:r>
                        <a:rPr lang="en-US" sz="1100" b="1" dirty="0" err="1">
                          <a:solidFill>
                            <a:srgbClr val="FF0000"/>
                          </a:solidFill>
                          <a:effectLst/>
                          <a:latin typeface="Arial"/>
                          <a:ea typeface="Times New Roman"/>
                        </a:rPr>
                        <a:t>Sq</a:t>
                      </a:r>
                      <a:r>
                        <a:rPr lang="en-US" sz="1100" b="1" dirty="0">
                          <a:solidFill>
                            <a:srgbClr val="FF0000"/>
                          </a:solidFill>
                          <a:effectLst/>
                          <a:latin typeface="Arial"/>
                          <a:ea typeface="Times New Roman"/>
                        </a:rPr>
                        <a:t>) (</a:t>
                      </a:r>
                      <a:r>
                        <a:rPr lang="en-US" sz="1100" b="1" dirty="0" err="1">
                          <a:solidFill>
                            <a:srgbClr val="FF0000"/>
                          </a:solidFill>
                          <a:effectLst/>
                          <a:latin typeface="Arial"/>
                          <a:ea typeface="Times New Roman"/>
                        </a:rPr>
                        <a:t>appro</a:t>
                      </a:r>
                      <a:r>
                        <a:rPr lang="en-US" sz="1100" b="1" dirty="0">
                          <a:solidFill>
                            <a:srgbClr val="FF0000"/>
                          </a:solidFill>
                          <a:effectLst/>
                          <a:latin typeface="Arial"/>
                          <a:ea typeface="Times New Roman"/>
                        </a:rPr>
                        <a:t>)</a:t>
                      </a:r>
                      <a:endParaRPr lang="en-US" sz="1200" dirty="0">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ts val="1200"/>
                        </a:lnSpc>
                        <a:spcBef>
                          <a:spcPts val="0"/>
                        </a:spcBef>
                        <a:spcAft>
                          <a:spcPts val="0"/>
                        </a:spcAft>
                      </a:pPr>
                      <a:r>
                        <a:rPr lang="en-US" sz="1100" b="1" dirty="0">
                          <a:solidFill>
                            <a:srgbClr val="FF0000"/>
                          </a:solidFill>
                          <a:effectLst/>
                          <a:latin typeface="Arial"/>
                          <a:ea typeface="Times New Roman"/>
                        </a:rPr>
                        <a:t>% OF TOTAL AREA</a:t>
                      </a:r>
                      <a:endParaRPr lang="en-US" sz="1200" dirty="0">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712816">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01</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Northern </a:t>
                      </a:r>
                      <a:r>
                        <a:rPr lang="en-US" sz="2400" dirty="0">
                          <a:solidFill>
                            <a:schemeClr val="accent2">
                              <a:lumMod val="75000"/>
                            </a:schemeClr>
                          </a:solidFill>
                          <a:effectLst/>
                          <a:latin typeface="Arial"/>
                          <a:ea typeface="Times New Roman"/>
                        </a:rPr>
                        <a:t>mountains</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nSpc>
                          <a:spcPts val="1200"/>
                        </a:lnSpc>
                        <a:spcBef>
                          <a:spcPts val="0"/>
                        </a:spcBef>
                        <a:spcAft>
                          <a:spcPts val="0"/>
                        </a:spcAft>
                      </a:pPr>
                      <a:r>
                        <a:rPr lang="en-US" sz="2400" dirty="0">
                          <a:solidFill>
                            <a:schemeClr val="accent2">
                              <a:lumMod val="75000"/>
                            </a:schemeClr>
                          </a:solidFill>
                          <a:effectLst/>
                          <a:latin typeface="Arial"/>
                          <a:ea typeface="Times New Roman"/>
                        </a:rPr>
                        <a:t>    </a:t>
                      </a: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578,000</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17.9</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712816">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02</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Great </a:t>
                      </a:r>
                      <a:r>
                        <a:rPr lang="en-US" sz="2400" dirty="0">
                          <a:solidFill>
                            <a:schemeClr val="accent2">
                              <a:lumMod val="75000"/>
                            </a:schemeClr>
                          </a:solidFill>
                          <a:effectLst/>
                          <a:latin typeface="Arial"/>
                          <a:ea typeface="Times New Roman"/>
                        </a:rPr>
                        <a:t>Plains</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nSpc>
                          <a:spcPts val="1200"/>
                        </a:lnSpc>
                        <a:spcBef>
                          <a:spcPts val="0"/>
                        </a:spcBef>
                        <a:spcAft>
                          <a:spcPts val="0"/>
                        </a:spcAft>
                      </a:pPr>
                      <a:r>
                        <a:rPr lang="en-US" sz="2400" dirty="0">
                          <a:solidFill>
                            <a:schemeClr val="accent2">
                              <a:lumMod val="75000"/>
                            </a:schemeClr>
                          </a:solidFill>
                          <a:effectLst/>
                          <a:latin typeface="Arial"/>
                          <a:ea typeface="Times New Roman"/>
                        </a:rPr>
                        <a:t>  </a:t>
                      </a: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  </a:t>
                      </a:r>
                      <a:r>
                        <a:rPr lang="en-US" sz="2400" dirty="0">
                          <a:solidFill>
                            <a:schemeClr val="accent2">
                              <a:lumMod val="75000"/>
                            </a:schemeClr>
                          </a:solidFill>
                          <a:effectLst/>
                          <a:latin typeface="Arial"/>
                          <a:ea typeface="Times New Roman"/>
                        </a:rPr>
                        <a:t>550,000</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17.1</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712816">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03</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err="1" smtClean="0">
                          <a:solidFill>
                            <a:schemeClr val="accent2">
                              <a:lumMod val="75000"/>
                            </a:schemeClr>
                          </a:solidFill>
                          <a:effectLst/>
                          <a:latin typeface="Arial"/>
                          <a:ea typeface="Times New Roman"/>
                        </a:rPr>
                        <a:t>Thar</a:t>
                      </a:r>
                      <a:r>
                        <a:rPr lang="en-US" sz="2400" dirty="0" smtClean="0">
                          <a:solidFill>
                            <a:schemeClr val="accent2">
                              <a:lumMod val="75000"/>
                            </a:schemeClr>
                          </a:solidFill>
                          <a:effectLst/>
                          <a:latin typeface="Arial"/>
                          <a:ea typeface="Times New Roman"/>
                        </a:rPr>
                        <a:t> </a:t>
                      </a:r>
                      <a:r>
                        <a:rPr lang="en-US" sz="2400" dirty="0">
                          <a:solidFill>
                            <a:schemeClr val="accent2">
                              <a:lumMod val="75000"/>
                            </a:schemeClr>
                          </a:solidFill>
                          <a:effectLst/>
                          <a:latin typeface="Arial"/>
                          <a:ea typeface="Times New Roman"/>
                        </a:rPr>
                        <a:t>Desert</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    </a:t>
                      </a:r>
                      <a:r>
                        <a:rPr lang="en-US" sz="2400" dirty="0">
                          <a:solidFill>
                            <a:schemeClr val="accent2">
                              <a:lumMod val="75000"/>
                            </a:schemeClr>
                          </a:solidFill>
                          <a:effectLst/>
                          <a:latin typeface="Arial"/>
                          <a:ea typeface="Times New Roman"/>
                        </a:rPr>
                        <a:t>175,000</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 </a:t>
                      </a:r>
                      <a:r>
                        <a:rPr lang="en-US" sz="2400" dirty="0">
                          <a:solidFill>
                            <a:schemeClr val="accent2">
                              <a:lumMod val="75000"/>
                            </a:schemeClr>
                          </a:solidFill>
                          <a:effectLst/>
                          <a:latin typeface="Arial"/>
                          <a:ea typeface="Times New Roman"/>
                        </a:rPr>
                        <a:t>5.4</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712816">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04</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Central </a:t>
                      </a:r>
                      <a:r>
                        <a:rPr lang="en-US" sz="2400" dirty="0">
                          <a:solidFill>
                            <a:schemeClr val="accent2">
                              <a:lumMod val="75000"/>
                            </a:schemeClr>
                          </a:solidFill>
                          <a:effectLst/>
                          <a:latin typeface="Arial"/>
                          <a:ea typeface="Times New Roman"/>
                        </a:rPr>
                        <a:t>Highlands</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    </a:t>
                      </a:r>
                      <a:r>
                        <a:rPr lang="en-US" sz="2400" dirty="0">
                          <a:solidFill>
                            <a:schemeClr val="accent2">
                              <a:lumMod val="75000"/>
                            </a:schemeClr>
                          </a:solidFill>
                          <a:effectLst/>
                          <a:latin typeface="Arial"/>
                          <a:ea typeface="Times New Roman"/>
                        </a:rPr>
                        <a:t>336,000</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10.4</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712816">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05</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Peninsular </a:t>
                      </a:r>
                      <a:r>
                        <a:rPr lang="en-US" sz="2400" dirty="0">
                          <a:solidFill>
                            <a:schemeClr val="accent2">
                              <a:lumMod val="75000"/>
                            </a:schemeClr>
                          </a:solidFill>
                          <a:effectLst/>
                          <a:latin typeface="Arial"/>
                          <a:ea typeface="Times New Roman"/>
                        </a:rPr>
                        <a:t>Plateaus</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 </a:t>
                      </a:r>
                      <a:r>
                        <a:rPr lang="en-US" sz="2400" dirty="0">
                          <a:solidFill>
                            <a:schemeClr val="accent2">
                              <a:lumMod val="75000"/>
                            </a:schemeClr>
                          </a:solidFill>
                          <a:effectLst/>
                          <a:latin typeface="Arial"/>
                          <a:ea typeface="Times New Roman"/>
                        </a:rPr>
                        <a:t>1,241,000</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38.5</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626920">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06</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Coastal </a:t>
                      </a:r>
                      <a:r>
                        <a:rPr lang="en-US" sz="2400" dirty="0">
                          <a:solidFill>
                            <a:schemeClr val="accent2">
                              <a:lumMod val="75000"/>
                            </a:schemeClr>
                          </a:solidFill>
                          <a:effectLst/>
                          <a:latin typeface="Arial"/>
                          <a:ea typeface="Times New Roman"/>
                        </a:rPr>
                        <a:t>Plains</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    </a:t>
                      </a:r>
                      <a:r>
                        <a:rPr lang="en-US" sz="2400" dirty="0">
                          <a:solidFill>
                            <a:schemeClr val="accent2">
                              <a:lumMod val="75000"/>
                            </a:schemeClr>
                          </a:solidFill>
                          <a:effectLst/>
                          <a:latin typeface="Arial"/>
                          <a:ea typeface="Times New Roman"/>
                        </a:rPr>
                        <a:t>335,000</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10.4</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r h="850678">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07</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Islands</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nSpc>
                          <a:spcPts val="1200"/>
                        </a:lnSpc>
                        <a:spcBef>
                          <a:spcPts val="0"/>
                        </a:spcBef>
                        <a:spcAft>
                          <a:spcPts val="0"/>
                        </a:spcAft>
                      </a:pP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        </a:t>
                      </a:r>
                      <a:r>
                        <a:rPr lang="en-US" sz="2400" dirty="0">
                          <a:solidFill>
                            <a:schemeClr val="accent2">
                              <a:lumMod val="75000"/>
                            </a:schemeClr>
                          </a:solidFill>
                          <a:effectLst/>
                          <a:latin typeface="Arial"/>
                          <a:ea typeface="Times New Roman"/>
                        </a:rPr>
                        <a:t>8,300</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nSpc>
                          <a:spcPts val="1200"/>
                        </a:lnSpc>
                        <a:spcBef>
                          <a:spcPts val="0"/>
                        </a:spcBef>
                        <a:spcAft>
                          <a:spcPts val="0"/>
                        </a:spcAft>
                      </a:pPr>
                      <a:r>
                        <a:rPr lang="en-US" sz="2400" dirty="0">
                          <a:solidFill>
                            <a:schemeClr val="accent2">
                              <a:lumMod val="75000"/>
                            </a:schemeClr>
                          </a:solidFill>
                          <a:effectLst/>
                          <a:latin typeface="Arial"/>
                          <a:ea typeface="Times New Roman"/>
                        </a:rPr>
                        <a:t>  </a:t>
                      </a:r>
                      <a:endParaRPr lang="en-US" sz="2400" dirty="0" smtClean="0">
                        <a:solidFill>
                          <a:schemeClr val="accent2">
                            <a:lumMod val="75000"/>
                          </a:schemeClr>
                        </a:solidFill>
                        <a:effectLst/>
                        <a:latin typeface="Arial"/>
                        <a:ea typeface="Times New Roman"/>
                      </a:endParaRPr>
                    </a:p>
                    <a:p>
                      <a:pPr marL="0" marR="0">
                        <a:lnSpc>
                          <a:spcPts val="1200"/>
                        </a:lnSpc>
                        <a:spcBef>
                          <a:spcPts val="0"/>
                        </a:spcBef>
                        <a:spcAft>
                          <a:spcPts val="0"/>
                        </a:spcAft>
                      </a:pPr>
                      <a:r>
                        <a:rPr lang="en-US" sz="2400" dirty="0" smtClean="0">
                          <a:solidFill>
                            <a:schemeClr val="accent2">
                              <a:lumMod val="75000"/>
                            </a:schemeClr>
                          </a:solidFill>
                          <a:effectLst/>
                          <a:latin typeface="Arial"/>
                          <a:ea typeface="Times New Roman"/>
                        </a:rPr>
                        <a:t>0.3</a:t>
                      </a:r>
                      <a:endParaRPr lang="en-US" sz="2400" dirty="0">
                        <a:solidFill>
                          <a:schemeClr val="accent2">
                            <a:lumMod val="75000"/>
                          </a:schemeClr>
                        </a:solidFill>
                        <a:effectLst/>
                        <a:latin typeface="Times New Roman"/>
                        <a:ea typeface="Times New Roman"/>
                      </a:endParaRPr>
                    </a:p>
                  </a:txBody>
                  <a:tcPr marL="68580" marR="6858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sp>
        <p:nvSpPr>
          <p:cNvPr id="5" name="Rectangle 1"/>
          <p:cNvSpPr>
            <a:spLocks noChangeArrowheads="1"/>
          </p:cNvSpPr>
          <p:nvPr/>
        </p:nvSpPr>
        <p:spPr bwMode="auto">
          <a:xfrm>
            <a:off x="-10886" y="200712"/>
            <a:ext cx="8382000"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Stencil" pitchFamily="82" charset="0"/>
                <a:cs typeface="Arial" pitchFamily="34" charset="0"/>
              </a:rPr>
              <a:t>PHYSIOGRAPHIC  UNITS  OF  INDIA</a:t>
            </a:r>
            <a:endParaRPr kumimoji="0" lang="en-US" sz="2400" b="1" i="0" u="none" strike="noStrike" cap="none" normalizeH="0" baseline="0" dirty="0" smtClean="0">
              <a:ln>
                <a:noFill/>
              </a:ln>
              <a:solidFill>
                <a:schemeClr val="tx1"/>
              </a:solidFill>
              <a:effectLst/>
              <a:latin typeface="Stencil" pitchFamily="82"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dirty="0" smtClean="0"/>
              <a:t>N.SRINIVASARAO</a:t>
            </a:r>
            <a:endParaRPr lang="en-US" dirty="0"/>
          </a:p>
        </p:txBody>
      </p:sp>
    </p:spTree>
    <p:extLst>
      <p:ext uri="{BB962C8B-B14F-4D97-AF65-F5344CB8AC3E}">
        <p14:creationId xmlns="" xmlns:p14="http://schemas.microsoft.com/office/powerpoint/2010/main" val="363398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FORMAT</a:t>
            </a:r>
            <a:endParaRPr lang="en-IN" dirty="0"/>
          </a:p>
        </p:txBody>
      </p:sp>
      <p:sp>
        <p:nvSpPr>
          <p:cNvPr id="3" name="Content Placeholder 2"/>
          <p:cNvSpPr>
            <a:spLocks noGrp="1"/>
          </p:cNvSpPr>
          <p:nvPr>
            <p:ph idx="1"/>
          </p:nvPr>
        </p:nvSpPr>
        <p:spPr>
          <a:xfrm>
            <a:off x="457200" y="1609416"/>
            <a:ext cx="7848600" cy="4943784"/>
          </a:xfrm>
        </p:spPr>
        <p:txBody>
          <a:bodyPr/>
          <a:lstStyle/>
          <a:p>
            <a:pPr marL="0" marR="0" algn="just">
              <a:spcBef>
                <a:spcPts val="0"/>
              </a:spcBef>
              <a:spcAft>
                <a:spcPts val="0"/>
              </a:spcAft>
            </a:pPr>
            <a:r>
              <a:rPr lang="en-US" sz="4400" b="1" u="sng" dirty="0">
                <a:latin typeface="Freestyle Script" pitchFamily="66" charset="0"/>
                <a:ea typeface="Times New Roman"/>
              </a:rPr>
              <a:t>Geographical Set Up:</a:t>
            </a:r>
            <a:r>
              <a:rPr lang="en-US" sz="4400" dirty="0">
                <a:latin typeface="Freestyle Script" pitchFamily="66" charset="0"/>
                <a:ea typeface="Times New Roman"/>
              </a:rPr>
              <a:t> India takes its standard time from the meridian of 82 30 E, which is 5 ½  hours ahead of Greenwich Mean time ( 0 longitude).Pakistan time is 5 hours ahead of GMT and Bangladesh time is 6 hours ahead  of GMT.</a:t>
            </a:r>
          </a:p>
          <a:p>
            <a:endParaRPr lang="en-IN" dirty="0"/>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617506" y="4114800"/>
            <a:ext cx="1493837" cy="245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dirty="0" smtClean="0"/>
              <a:t>N.SRINIVASARAO</a:t>
            </a:r>
            <a:endParaRPr lang="en-US" dirty="0"/>
          </a:p>
        </p:txBody>
      </p:sp>
    </p:spTree>
    <p:extLst>
      <p:ext uri="{BB962C8B-B14F-4D97-AF65-F5344CB8AC3E}">
        <p14:creationId xmlns="" xmlns:p14="http://schemas.microsoft.com/office/powerpoint/2010/main" val="994585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91400" y="3733800"/>
            <a:ext cx="1295400" cy="266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76200"/>
            <a:ext cx="7239000" cy="990600"/>
          </a:xfrm>
        </p:spPr>
        <p:txBody>
          <a:bodyPr/>
          <a:lstStyle/>
          <a:p>
            <a:r>
              <a:rPr lang="en-US" dirty="0" smtClean="0"/>
              <a:t>ITS LOCATION</a:t>
            </a:r>
            <a:endParaRPr lang="en-IN" dirty="0"/>
          </a:p>
        </p:txBody>
      </p:sp>
      <p:sp>
        <p:nvSpPr>
          <p:cNvPr id="3" name="Content Placeholder 2"/>
          <p:cNvSpPr>
            <a:spLocks noGrp="1"/>
          </p:cNvSpPr>
          <p:nvPr>
            <p:ph idx="1"/>
          </p:nvPr>
        </p:nvSpPr>
        <p:spPr>
          <a:xfrm>
            <a:off x="152400" y="1371600"/>
            <a:ext cx="8534400" cy="5334000"/>
          </a:xfrm>
        </p:spPr>
        <p:txBody>
          <a:bodyPr>
            <a:normAutofit/>
          </a:bodyPr>
          <a:lstStyle/>
          <a:p>
            <a:r>
              <a:rPr lang="en-IN" sz="2800" b="1" dirty="0">
                <a:latin typeface="Freestyle Script" pitchFamily="66" charset="0"/>
              </a:rPr>
              <a:t>Significance of Location: Barring the plateau of Baluchistan (which form part of Pakistan), the two great ranges of </a:t>
            </a:r>
            <a:r>
              <a:rPr lang="en-IN" sz="2800" b="1" dirty="0" err="1">
                <a:latin typeface="Freestyle Script" pitchFamily="66" charset="0"/>
              </a:rPr>
              <a:t>Sulaiman</a:t>
            </a:r>
            <a:r>
              <a:rPr lang="en-IN" sz="2800" b="1" dirty="0">
                <a:latin typeface="Freestyle Script" pitchFamily="66" charset="0"/>
              </a:rPr>
              <a:t> and </a:t>
            </a:r>
            <a:r>
              <a:rPr lang="en-IN" sz="2800" b="1" dirty="0" err="1">
                <a:latin typeface="Freestyle Script" pitchFamily="66" charset="0"/>
              </a:rPr>
              <a:t>Kirthar</a:t>
            </a:r>
            <a:r>
              <a:rPr lang="en-IN" sz="2800" b="1" dirty="0">
                <a:latin typeface="Freestyle Script" pitchFamily="66" charset="0"/>
              </a:rPr>
              <a:t> cut it off from the west. Along the north, the great mountain wall formed by the </a:t>
            </a:r>
            <a:r>
              <a:rPr lang="en-IN" sz="2800" b="1" dirty="0" err="1">
                <a:latin typeface="Freestyle Script" pitchFamily="66" charset="0"/>
              </a:rPr>
              <a:t>Hindukush</a:t>
            </a:r>
            <a:r>
              <a:rPr lang="en-IN" sz="2800" b="1" dirty="0">
                <a:latin typeface="Freestyle Script" pitchFamily="66" charset="0"/>
              </a:rPr>
              <a:t>, Karakoram and the Himalayas, which is difficult to cross, cuts it off from the rest of the continent. Similarly, the southward of-shoots of the Eastern Himalayas separate it from Russia. The tropical monsoon climate of India, which ensures a fair supply of moisture and forms the basis of farming in India, is also a result of its location in the southern part of Asia. Since the opening of Suez Canal (1867) India’s distance from Europe has been reduced by 7,000km. It thus bridges the space between the highly industrialized nation of the west and the semi-arid, and south-western Asia and the most fertile and populated regions in the south-east and far-east countries.</a:t>
            </a:r>
          </a:p>
          <a:p>
            <a:endParaRPr lang="en-IN" dirty="0"/>
          </a:p>
          <a:p>
            <a:endParaRPr lang="en-IN" dirty="0"/>
          </a:p>
        </p:txBody>
      </p:sp>
      <p:sp>
        <p:nvSpPr>
          <p:cNvPr id="5" name="Footer Placeholder 4"/>
          <p:cNvSpPr>
            <a:spLocks noGrp="1"/>
          </p:cNvSpPr>
          <p:nvPr>
            <p:ph type="ftr" sz="quarter" idx="11"/>
          </p:nvPr>
        </p:nvSpPr>
        <p:spPr/>
        <p:txBody>
          <a:bodyPr/>
          <a:lstStyle/>
          <a:p>
            <a:r>
              <a:rPr lang="en-US" dirty="0" smtClean="0"/>
              <a:t>N.SRINIVASARAO</a:t>
            </a:r>
            <a:endParaRPr lang="en-US" dirty="0"/>
          </a:p>
        </p:txBody>
      </p:sp>
    </p:spTree>
    <p:extLst>
      <p:ext uri="{BB962C8B-B14F-4D97-AF65-F5344CB8AC3E}">
        <p14:creationId xmlns="" xmlns:p14="http://schemas.microsoft.com/office/powerpoint/2010/main" val="197237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D:\People\Men\2two\MEN322.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3400" y="2971800"/>
            <a:ext cx="1592263" cy="324008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304800" y="0"/>
            <a:ext cx="7086600" cy="762000"/>
          </a:xfrm>
        </p:spPr>
        <p:txBody>
          <a:bodyPr/>
          <a:lstStyle/>
          <a:p>
            <a:r>
              <a:rPr lang="en-US" dirty="0" smtClean="0"/>
              <a:t>CLIMATE REGIONS</a:t>
            </a:r>
            <a:endParaRPr lang="en-IN" dirty="0"/>
          </a:p>
        </p:txBody>
      </p:sp>
      <p:sp>
        <p:nvSpPr>
          <p:cNvPr id="3" name="Content Placeholder 2"/>
          <p:cNvSpPr>
            <a:spLocks noGrp="1"/>
          </p:cNvSpPr>
          <p:nvPr>
            <p:ph idx="1"/>
          </p:nvPr>
        </p:nvSpPr>
        <p:spPr>
          <a:xfrm>
            <a:off x="304800" y="914400"/>
            <a:ext cx="8534400" cy="5867400"/>
          </a:xfrm>
        </p:spPr>
        <p:txBody>
          <a:bodyPr>
            <a:normAutofit fontScale="70000" lnSpcReduction="20000"/>
          </a:bodyPr>
          <a:lstStyle/>
          <a:p>
            <a:r>
              <a:rPr lang="en-US" sz="2800" b="1" u="sng" dirty="0">
                <a:solidFill>
                  <a:schemeClr val="accent6">
                    <a:lumMod val="75000"/>
                  </a:schemeClr>
                </a:solidFill>
                <a:latin typeface="Monotype Corsiva" pitchFamily="66" charset="0"/>
              </a:rPr>
              <a:t>1. Tropical Rainy climate Region:</a:t>
            </a:r>
            <a:r>
              <a:rPr lang="en-US" sz="2800" dirty="0">
                <a:solidFill>
                  <a:schemeClr val="accent6">
                    <a:lumMod val="75000"/>
                  </a:schemeClr>
                </a:solidFill>
                <a:latin typeface="Monotype Corsiva" pitchFamily="66" charset="0"/>
              </a:rPr>
              <a:t> </a:t>
            </a:r>
            <a:r>
              <a:rPr lang="en-US" sz="2800" dirty="0">
                <a:latin typeface="Monotype Corsiva" pitchFamily="66" charset="0"/>
              </a:rPr>
              <a:t>This region has consistently even temperature, which stays above 18 C even in December, April, and May are the hottest months, the temperature varying from 18 C to 27 C. July and August are the coolest months, which copious rainfall. The average rainfall exceeds 250cm, which encourages wet evergreen forests. The western coastal strip, Western Ghats, south of Bombay, Meghalaya, western Nagaland and Tripura come in this climatic region.</a:t>
            </a:r>
          </a:p>
          <a:p>
            <a:endParaRPr lang="en-US" sz="2800" dirty="0">
              <a:latin typeface="Monotype Corsiva" pitchFamily="66" charset="0"/>
            </a:endParaRPr>
          </a:p>
          <a:p>
            <a:r>
              <a:rPr lang="en-US" sz="2800" b="1" u="sng" dirty="0">
                <a:solidFill>
                  <a:schemeClr val="accent6">
                    <a:lumMod val="75000"/>
                  </a:schemeClr>
                </a:solidFill>
                <a:latin typeface="Monotype Corsiva" pitchFamily="66" charset="0"/>
              </a:rPr>
              <a:t>2. Tropical Savanna Region: </a:t>
            </a:r>
            <a:r>
              <a:rPr lang="en-US" sz="2800" dirty="0">
                <a:solidFill>
                  <a:schemeClr val="accent6">
                    <a:lumMod val="75000"/>
                  </a:schemeClr>
                </a:solidFill>
                <a:latin typeface="Monotype Corsiva" pitchFamily="66" charset="0"/>
              </a:rPr>
              <a:t> </a:t>
            </a:r>
            <a:r>
              <a:rPr lang="en-US" sz="2800" dirty="0">
                <a:latin typeface="Monotype Corsiva" pitchFamily="66" charset="0"/>
              </a:rPr>
              <a:t>The chief feature of this climate is the long dry period. Temperature even in winter stay above 18 C, and in summer may even go up to 46 c. Rainfall, except in the southeastern parts, is in summer and averages about 100cm. In the south eastern parts, the retreating monsoons bring sufficient rains. A major part of the southern peninsula, except the arid tract lying east of the Western Ghats, northeastern Gujarat, south Bihar, major parts of Madhya Pradesh, Orissa, northern Andhra Pradesh, eastern </a:t>
            </a:r>
            <a:r>
              <a:rPr lang="en-US" sz="2800" dirty="0" err="1">
                <a:latin typeface="Monotype Corsiva" pitchFamily="66" charset="0"/>
              </a:rPr>
              <a:t>Maharastra</a:t>
            </a:r>
            <a:r>
              <a:rPr lang="en-US" sz="2800" dirty="0">
                <a:latin typeface="Monotype Corsiva" pitchFamily="66" charset="0"/>
              </a:rPr>
              <a:t>, and eastern </a:t>
            </a:r>
            <a:r>
              <a:rPr lang="en-US" sz="2800" dirty="0" err="1">
                <a:latin typeface="Monotype Corsiva" pitchFamily="66" charset="0"/>
              </a:rPr>
              <a:t>TamilNadu</a:t>
            </a:r>
            <a:r>
              <a:rPr lang="en-US" sz="2800" dirty="0">
                <a:latin typeface="Monotype Corsiva" pitchFamily="66" charset="0"/>
              </a:rPr>
              <a:t> coast come under this region.</a:t>
            </a:r>
          </a:p>
          <a:p>
            <a:endParaRPr lang="en-US" sz="2800" dirty="0">
              <a:latin typeface="Monotype Corsiva" pitchFamily="66" charset="0"/>
            </a:endParaRPr>
          </a:p>
          <a:p>
            <a:r>
              <a:rPr lang="en-US" sz="2800" b="1" u="sng" dirty="0">
                <a:solidFill>
                  <a:schemeClr val="accent6">
                    <a:lumMod val="75000"/>
                  </a:schemeClr>
                </a:solidFill>
                <a:latin typeface="Monotype Corsiva" pitchFamily="66" charset="0"/>
              </a:rPr>
              <a:t>3. Tropical Steppe Region:</a:t>
            </a:r>
            <a:r>
              <a:rPr lang="en-US" sz="2800" dirty="0">
                <a:solidFill>
                  <a:schemeClr val="accent6">
                    <a:lumMod val="75000"/>
                  </a:schemeClr>
                </a:solidFill>
                <a:latin typeface="Monotype Corsiva" pitchFamily="66" charset="0"/>
              </a:rPr>
              <a:t> </a:t>
            </a:r>
            <a:r>
              <a:rPr lang="en-US" sz="2800" dirty="0">
                <a:latin typeface="Monotype Corsiva" pitchFamily="66" charset="0"/>
              </a:rPr>
              <a:t>The average temperature is over 27 C, the lowest temperature being about 23 C April and May are the hottest months, when temperature may rise over 30 C. Average rainfall being less than 75cm, the region comprises a part of the famine zone of the country. The southwest monsoons bring rain to this region. The region comprises the rain shadow areas lying east of the Western Ghats and covers Karnataka, interior </a:t>
            </a:r>
            <a:r>
              <a:rPr lang="en-US" sz="2800" dirty="0" err="1">
                <a:latin typeface="Monotype Corsiva" pitchFamily="66" charset="0"/>
              </a:rPr>
              <a:t>TamilNadu</a:t>
            </a:r>
            <a:r>
              <a:rPr lang="en-US" sz="2800" dirty="0">
                <a:latin typeface="Monotype Corsiva" pitchFamily="66" charset="0"/>
              </a:rPr>
              <a:t>, western Andhra Pradesh and central </a:t>
            </a:r>
            <a:r>
              <a:rPr lang="en-US" sz="2800" dirty="0" err="1">
                <a:latin typeface="Monotype Corsiva" pitchFamily="66" charset="0"/>
              </a:rPr>
              <a:t>Maharastra</a:t>
            </a:r>
            <a:r>
              <a:rPr lang="en-US" sz="2800" dirty="0">
                <a:latin typeface="Monotype Corsiva" pitchFamily="66" charset="0"/>
              </a:rPr>
              <a:t>,</a:t>
            </a:r>
          </a:p>
          <a:p>
            <a:endParaRPr lang="en-US" dirty="0"/>
          </a:p>
          <a:p>
            <a:pPr marL="0" indent="0">
              <a:buNone/>
            </a:pPr>
            <a:endParaRPr lang="en-IN" dirty="0"/>
          </a:p>
        </p:txBody>
      </p:sp>
      <p:sp>
        <p:nvSpPr>
          <p:cNvPr id="5" name="Footer Placeholder 4"/>
          <p:cNvSpPr>
            <a:spLocks noGrp="1"/>
          </p:cNvSpPr>
          <p:nvPr>
            <p:ph type="ftr" sz="quarter" idx="11"/>
          </p:nvPr>
        </p:nvSpPr>
        <p:spPr/>
        <p:txBody>
          <a:bodyPr/>
          <a:lstStyle/>
          <a:p>
            <a:r>
              <a:rPr lang="en-US" dirty="0" smtClean="0"/>
              <a:t>N.SRINIVASARAO</a:t>
            </a:r>
            <a:endParaRPr lang="en-US" dirty="0"/>
          </a:p>
        </p:txBody>
      </p:sp>
    </p:spTree>
    <p:extLst>
      <p:ext uri="{BB962C8B-B14F-4D97-AF65-F5344CB8AC3E}">
        <p14:creationId xmlns="" xmlns:p14="http://schemas.microsoft.com/office/powerpoint/2010/main" val="4247620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D:\People\Men\2two\MEN383.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477000" y="3733800"/>
            <a:ext cx="1558925" cy="2947988"/>
          </a:xfrm>
          <a:prstGeom prst="rect">
            <a:avLst/>
          </a:prstGeom>
          <a:noFill/>
          <a:extLst>
            <a:ext uri="{909E8E84-426E-40DD-AFC4-6F175D3DCCD1}">
              <a14:hiddenFill xmlns="" xmlns:a14="http://schemas.microsoft.com/office/drawing/2010/main">
                <a:solidFill>
                  <a:srgbClr val="FFFFFF"/>
                </a:solidFill>
              </a14:hiddenFill>
            </a:ext>
          </a:extLst>
        </p:spPr>
      </p:pic>
      <p:sp>
        <p:nvSpPr>
          <p:cNvPr id="3" name="Content Placeholder 2"/>
          <p:cNvSpPr>
            <a:spLocks noGrp="1"/>
          </p:cNvSpPr>
          <p:nvPr>
            <p:ph idx="1"/>
          </p:nvPr>
        </p:nvSpPr>
        <p:spPr>
          <a:xfrm>
            <a:off x="457200" y="0"/>
            <a:ext cx="8458200" cy="6781800"/>
          </a:xfrm>
        </p:spPr>
        <p:txBody>
          <a:bodyPr>
            <a:noAutofit/>
          </a:bodyPr>
          <a:lstStyle/>
          <a:p>
            <a:r>
              <a:rPr lang="en-US" sz="2000" b="1" u="sng" dirty="0">
                <a:solidFill>
                  <a:schemeClr val="accent6">
                    <a:lumMod val="75000"/>
                  </a:schemeClr>
                </a:solidFill>
                <a:latin typeface="Monotype Corsiva" pitchFamily="66" charset="0"/>
              </a:rPr>
              <a:t>4. Sub-Tropical Steppe Region</a:t>
            </a:r>
            <a:r>
              <a:rPr lang="en-US" sz="2000" b="1" u="sng" dirty="0">
                <a:latin typeface="Monotype Corsiva" pitchFamily="66" charset="0"/>
              </a:rPr>
              <a:t>:</a:t>
            </a:r>
            <a:r>
              <a:rPr lang="en-US" sz="2000" dirty="0">
                <a:latin typeface="Monotype Corsiva" pitchFamily="66" charset="0"/>
              </a:rPr>
              <a:t> The average temperature rises over 27 C and as high 48 C is recorded during summer. Rainfall from the southwest monsoon averages between 50 to 75 cm. It often fails, leading to widespread drought conditions. This region comprises tracts stretching and encompassing western Rajasthan and northern Gujarat.</a:t>
            </a:r>
          </a:p>
          <a:p>
            <a:endParaRPr lang="en-US" sz="2000" dirty="0">
              <a:latin typeface="Monotype Corsiva" pitchFamily="66" charset="0"/>
            </a:endParaRPr>
          </a:p>
          <a:p>
            <a:r>
              <a:rPr lang="en-US" sz="2000" b="1" u="sng" dirty="0">
                <a:solidFill>
                  <a:schemeClr val="accent6">
                    <a:lumMod val="75000"/>
                  </a:schemeClr>
                </a:solidFill>
                <a:latin typeface="Monotype Corsiva" pitchFamily="66" charset="0"/>
              </a:rPr>
              <a:t>5. Tropical Desert Region</a:t>
            </a:r>
            <a:r>
              <a:rPr lang="en-US" sz="2000" b="1" u="sng" dirty="0">
                <a:latin typeface="Monotype Corsiva" pitchFamily="66" charset="0"/>
              </a:rPr>
              <a:t>:</a:t>
            </a:r>
            <a:r>
              <a:rPr lang="en-US" sz="2000" dirty="0">
                <a:latin typeface="Monotype Corsiva" pitchFamily="66" charset="0"/>
              </a:rPr>
              <a:t> The summer Temperature rises over 48 C, while in winter it goes down to 1 C. May and June are the hottest months. Average rainfall is 12.5 cm and very unreliable. Excessive evaporation during summer and intense cold during winter hinder crop production except through river irrigation. Western Rajasthan and parts of Kutch, which are purely sandy plains, come in this region.</a:t>
            </a:r>
          </a:p>
          <a:p>
            <a:endParaRPr lang="en-US" sz="2000" dirty="0">
              <a:latin typeface="Monotype Corsiva" pitchFamily="66" charset="0"/>
            </a:endParaRPr>
          </a:p>
          <a:p>
            <a:r>
              <a:rPr lang="en-US" sz="2000" b="1" u="sng" dirty="0">
                <a:solidFill>
                  <a:schemeClr val="accent6">
                    <a:lumMod val="75000"/>
                  </a:schemeClr>
                </a:solidFill>
                <a:latin typeface="Monotype Corsiva" pitchFamily="66" charset="0"/>
              </a:rPr>
              <a:t>6. Humid Sub-Tropical Region:</a:t>
            </a:r>
            <a:r>
              <a:rPr lang="en-US" sz="2000" dirty="0">
                <a:solidFill>
                  <a:schemeClr val="accent6">
                    <a:lumMod val="75000"/>
                  </a:schemeClr>
                </a:solidFill>
                <a:latin typeface="Monotype Corsiva" pitchFamily="66" charset="0"/>
              </a:rPr>
              <a:t> </a:t>
            </a:r>
            <a:r>
              <a:rPr lang="en-US" sz="2000" dirty="0">
                <a:latin typeface="Monotype Corsiva" pitchFamily="66" charset="0"/>
              </a:rPr>
              <a:t>Summer temperatures are 46 C to 48 C. Average rainfall, mostly from summer monsoons, is about 62.5 cm, which increases to over 250cm in the east. Winters are virtually dry. This region is spread over the foothills of the Himalayas, eastern Rajasthan, plains of U.P, Bihar, northern Bengal, part of Assam and Arunachal Pradesh.</a:t>
            </a:r>
          </a:p>
          <a:p>
            <a:endParaRPr lang="en-US" sz="2000" dirty="0">
              <a:latin typeface="Monotype Corsiva" pitchFamily="66" charset="0"/>
            </a:endParaRPr>
          </a:p>
          <a:p>
            <a:r>
              <a:rPr lang="en-US" sz="2000" b="1" u="sng" dirty="0">
                <a:solidFill>
                  <a:schemeClr val="accent6">
                    <a:lumMod val="75000"/>
                  </a:schemeClr>
                </a:solidFill>
                <a:latin typeface="Monotype Corsiva" pitchFamily="66" charset="0"/>
              </a:rPr>
              <a:t>7. Mountain Region:</a:t>
            </a:r>
            <a:r>
              <a:rPr lang="en-US" sz="2000" dirty="0">
                <a:latin typeface="Monotype Corsiva" pitchFamily="66" charset="0"/>
              </a:rPr>
              <a:t> Average temperature in June is 15 C to 17 C, in winter it goes below 8 C. On the northern slopes of the Himalayas, the rainfall is scanty, about 8-10 cm, but the western slopes enjoy a heavy rainfall of over 250 cm. The entire Himalayan belt comprising both the trans-Himalayas and the main Himalayas come under this region.</a:t>
            </a:r>
          </a:p>
          <a:p>
            <a:endParaRPr lang="en-US" sz="2000" dirty="0">
              <a:latin typeface="Monotype Corsiva" pitchFamily="66" charset="0"/>
            </a:endParaRPr>
          </a:p>
        </p:txBody>
      </p:sp>
      <p:sp>
        <p:nvSpPr>
          <p:cNvPr id="5" name="Footer Placeholder 4"/>
          <p:cNvSpPr>
            <a:spLocks noGrp="1"/>
          </p:cNvSpPr>
          <p:nvPr>
            <p:ph type="ftr" sz="quarter" idx="11"/>
          </p:nvPr>
        </p:nvSpPr>
        <p:spPr/>
        <p:txBody>
          <a:bodyPr/>
          <a:lstStyle/>
          <a:p>
            <a:r>
              <a:rPr lang="en-US" dirty="0" smtClean="0"/>
              <a:t>N.SRINIVASARAO</a:t>
            </a:r>
            <a:endParaRPr lang="en-US" dirty="0"/>
          </a:p>
        </p:txBody>
      </p:sp>
    </p:spTree>
    <p:extLst>
      <p:ext uri="{BB962C8B-B14F-4D97-AF65-F5344CB8AC3E}">
        <p14:creationId xmlns="" xmlns:p14="http://schemas.microsoft.com/office/powerpoint/2010/main" val="1107160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People\Men\2two\MEN387.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24400" y="2057400"/>
            <a:ext cx="987425" cy="4084638"/>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381000" y="76200"/>
            <a:ext cx="7239000" cy="609600"/>
          </a:xfrm>
        </p:spPr>
        <p:txBody>
          <a:bodyPr>
            <a:normAutofit/>
          </a:bodyPr>
          <a:lstStyle/>
          <a:p>
            <a:r>
              <a:rPr lang="en-US" dirty="0" smtClean="0"/>
              <a:t>NORTHERN PLAINS</a:t>
            </a:r>
            <a:endParaRPr lang="en-IN" dirty="0"/>
          </a:p>
        </p:txBody>
      </p:sp>
      <p:sp>
        <p:nvSpPr>
          <p:cNvPr id="3" name="Content Placeholder 2"/>
          <p:cNvSpPr>
            <a:spLocks noGrp="1"/>
          </p:cNvSpPr>
          <p:nvPr>
            <p:ph idx="1"/>
          </p:nvPr>
        </p:nvSpPr>
        <p:spPr>
          <a:xfrm>
            <a:off x="457200" y="838200"/>
            <a:ext cx="8458200" cy="6019800"/>
          </a:xfrm>
        </p:spPr>
        <p:txBody>
          <a:bodyPr>
            <a:normAutofit fontScale="85000" lnSpcReduction="20000"/>
          </a:bodyPr>
          <a:lstStyle/>
          <a:p>
            <a:r>
              <a:rPr lang="en-US" b="1" u="sng" dirty="0">
                <a:solidFill>
                  <a:schemeClr val="accent3">
                    <a:lumMod val="75000"/>
                  </a:schemeClr>
                </a:solidFill>
                <a:latin typeface="Comic Sans MS" pitchFamily="66" charset="0"/>
              </a:rPr>
              <a:t>The Punjab-Haryana Plain</a:t>
            </a:r>
            <a:r>
              <a:rPr lang="en-US" b="1" u="sng" dirty="0">
                <a:latin typeface="Comic Sans MS" pitchFamily="66" charset="0"/>
              </a:rPr>
              <a:t>:</a:t>
            </a:r>
            <a:r>
              <a:rPr lang="en-US" dirty="0">
                <a:latin typeface="Comic Sans MS" pitchFamily="66" charset="0"/>
              </a:rPr>
              <a:t> These plains owe their formation to the Sutlej, the Beas and the Ravi rivers. Many low lying flood plains (called bets) are found here. The Bari Doab between Ravi and Beas rivers, the </a:t>
            </a:r>
            <a:r>
              <a:rPr lang="en-US" dirty="0" err="1">
                <a:latin typeface="Comic Sans MS" pitchFamily="66" charset="0"/>
              </a:rPr>
              <a:t>Bist</a:t>
            </a:r>
            <a:r>
              <a:rPr lang="en-US" dirty="0">
                <a:latin typeface="Comic Sans MS" pitchFamily="66" charset="0"/>
              </a:rPr>
              <a:t> Doab between the Beas and Sutlej and the </a:t>
            </a:r>
            <a:r>
              <a:rPr lang="en-US" dirty="0" err="1">
                <a:latin typeface="Comic Sans MS" pitchFamily="66" charset="0"/>
              </a:rPr>
              <a:t>Malwa</a:t>
            </a:r>
            <a:r>
              <a:rPr lang="en-US" dirty="0">
                <a:latin typeface="Comic Sans MS" pitchFamily="66" charset="0"/>
              </a:rPr>
              <a:t> plain are relatively more fertile plain.</a:t>
            </a:r>
          </a:p>
          <a:p>
            <a:endParaRPr lang="en-US" dirty="0">
              <a:latin typeface="Comic Sans MS" pitchFamily="66" charset="0"/>
            </a:endParaRPr>
          </a:p>
          <a:p>
            <a:r>
              <a:rPr lang="en-US" b="1" u="sng" dirty="0">
                <a:solidFill>
                  <a:schemeClr val="accent3">
                    <a:lumMod val="75000"/>
                  </a:schemeClr>
                </a:solidFill>
                <a:latin typeface="Comic Sans MS" pitchFamily="66" charset="0"/>
              </a:rPr>
              <a:t>The Ganga Plain</a:t>
            </a:r>
            <a:r>
              <a:rPr lang="en-US" b="1" u="sng" dirty="0">
                <a:latin typeface="Comic Sans MS" pitchFamily="66" charset="0"/>
              </a:rPr>
              <a:t>:</a:t>
            </a:r>
            <a:r>
              <a:rPr lang="en-US" dirty="0">
                <a:latin typeface="Comic Sans MS" pitchFamily="66" charset="0"/>
              </a:rPr>
              <a:t> The Ganga-Yamuna Doab comprising the </a:t>
            </a:r>
            <a:r>
              <a:rPr lang="en-US" dirty="0" err="1">
                <a:latin typeface="Comic Sans MS" pitchFamily="66" charset="0"/>
              </a:rPr>
              <a:t>Rohilkhand</a:t>
            </a:r>
            <a:r>
              <a:rPr lang="en-US" dirty="0">
                <a:latin typeface="Comic Sans MS" pitchFamily="66" charset="0"/>
              </a:rPr>
              <a:t> and the </a:t>
            </a:r>
            <a:r>
              <a:rPr lang="en-US" dirty="0" err="1">
                <a:latin typeface="Comic Sans MS" pitchFamily="66" charset="0"/>
              </a:rPr>
              <a:t>Avadh</a:t>
            </a:r>
            <a:r>
              <a:rPr lang="en-US" dirty="0">
                <a:latin typeface="Comic Sans MS" pitchFamily="66" charset="0"/>
              </a:rPr>
              <a:t> Plain is the tile area that is drained by the tributaries of Ganga.</a:t>
            </a:r>
          </a:p>
          <a:p>
            <a:r>
              <a:rPr lang="en-US" dirty="0">
                <a:latin typeface="Comic Sans MS" pitchFamily="66" charset="0"/>
              </a:rPr>
              <a:t>The North Bengal Plains: the Plains extending from the foot of Eastern Himalayas to the northern limb of Bengal basin cover an area of 23,000km2.</a:t>
            </a:r>
          </a:p>
          <a:p>
            <a:endParaRPr lang="en-US" dirty="0">
              <a:latin typeface="Comic Sans MS" pitchFamily="66" charset="0"/>
            </a:endParaRPr>
          </a:p>
          <a:p>
            <a:r>
              <a:rPr lang="en-US" b="1" u="sng" dirty="0">
                <a:solidFill>
                  <a:schemeClr val="accent3">
                    <a:lumMod val="75000"/>
                  </a:schemeClr>
                </a:solidFill>
                <a:latin typeface="Comic Sans MS" pitchFamily="66" charset="0"/>
              </a:rPr>
              <a:t>Brahmaputra Plains: </a:t>
            </a:r>
            <a:r>
              <a:rPr lang="en-US" dirty="0">
                <a:latin typeface="Comic Sans MS" pitchFamily="66" charset="0"/>
              </a:rPr>
              <a:t>This is a low level plain, rarely more than 80km broad, surround by High Mountain on all sides except on the west. </a:t>
            </a:r>
          </a:p>
          <a:p>
            <a:r>
              <a:rPr lang="en-US" dirty="0">
                <a:latin typeface="Comic Sans MS" pitchFamily="66" charset="0"/>
              </a:rPr>
              <a:t>Significance of the Great Plains: Riverine region, Fertile soil, favorable climate, flat surface, constructions of roads, extensive system of irrigation.</a:t>
            </a:r>
          </a:p>
          <a:p>
            <a:endParaRPr lang="en-US" dirty="0">
              <a:latin typeface="Comic Sans MS" pitchFamily="66" charset="0"/>
            </a:endParaRPr>
          </a:p>
          <a:p>
            <a:endParaRPr lang="en-IN" dirty="0">
              <a:latin typeface="Comic Sans MS" pitchFamily="66" charset="0"/>
            </a:endParaRPr>
          </a:p>
        </p:txBody>
      </p:sp>
      <p:sp>
        <p:nvSpPr>
          <p:cNvPr id="5" name="Footer Placeholder 4"/>
          <p:cNvSpPr>
            <a:spLocks noGrp="1"/>
          </p:cNvSpPr>
          <p:nvPr>
            <p:ph type="ftr" sz="quarter" idx="11"/>
          </p:nvPr>
        </p:nvSpPr>
        <p:spPr/>
        <p:txBody>
          <a:bodyPr/>
          <a:lstStyle/>
          <a:p>
            <a:r>
              <a:rPr lang="en-US" dirty="0" smtClean="0"/>
              <a:t>N.SRINIVASARAO</a:t>
            </a:r>
            <a:endParaRPr lang="en-US" dirty="0"/>
          </a:p>
        </p:txBody>
      </p:sp>
    </p:spTree>
    <p:extLst>
      <p:ext uri="{BB962C8B-B14F-4D97-AF65-F5344CB8AC3E}">
        <p14:creationId xmlns="" xmlns:p14="http://schemas.microsoft.com/office/powerpoint/2010/main" val="1404951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83487" y="3962400"/>
            <a:ext cx="1560513" cy="2944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0"/>
            <a:ext cx="7239000" cy="685800"/>
          </a:xfrm>
        </p:spPr>
        <p:txBody>
          <a:bodyPr/>
          <a:lstStyle/>
          <a:p>
            <a:r>
              <a:rPr lang="en-US" dirty="0" smtClean="0"/>
              <a:t>CENTRAL HIGHLANDS</a:t>
            </a:r>
            <a:endParaRPr lang="en-IN" dirty="0"/>
          </a:p>
        </p:txBody>
      </p:sp>
      <p:sp>
        <p:nvSpPr>
          <p:cNvPr id="3" name="Content Placeholder 2"/>
          <p:cNvSpPr>
            <a:spLocks noGrp="1"/>
          </p:cNvSpPr>
          <p:nvPr>
            <p:ph idx="1"/>
          </p:nvPr>
        </p:nvSpPr>
        <p:spPr>
          <a:xfrm>
            <a:off x="228600" y="838200"/>
            <a:ext cx="8534400" cy="5791200"/>
          </a:xfrm>
        </p:spPr>
        <p:txBody>
          <a:bodyPr>
            <a:normAutofit fontScale="70000" lnSpcReduction="20000"/>
          </a:bodyPr>
          <a:lstStyle/>
          <a:p>
            <a:pPr marL="0" marR="0" algn="just">
              <a:spcBef>
                <a:spcPts val="0"/>
              </a:spcBef>
              <a:spcAft>
                <a:spcPts val="0"/>
              </a:spcAft>
            </a:pPr>
            <a:r>
              <a:rPr lang="en-US" sz="2800" b="1" u="sng" dirty="0">
                <a:solidFill>
                  <a:schemeClr val="accent4">
                    <a:lumMod val="75000"/>
                  </a:schemeClr>
                </a:solidFill>
                <a:latin typeface="Arabic Typesetting" pitchFamily="66" charset="-78"/>
                <a:ea typeface="Times New Roman"/>
                <a:cs typeface="Arabic Typesetting" pitchFamily="66" charset="-78"/>
              </a:rPr>
              <a:t>The Deccan Plateau:</a:t>
            </a:r>
            <a:r>
              <a:rPr lang="en-US" sz="2800" dirty="0">
                <a:solidFill>
                  <a:schemeClr val="accent4">
                    <a:lumMod val="75000"/>
                  </a:schemeClr>
                </a:solidFill>
                <a:latin typeface="Arabic Typesetting" pitchFamily="66" charset="-78"/>
                <a:ea typeface="Times New Roman"/>
                <a:cs typeface="Arabic Typesetting" pitchFamily="66" charset="-78"/>
              </a:rPr>
              <a:t> </a:t>
            </a:r>
            <a:r>
              <a:rPr lang="en-US" sz="2800" dirty="0">
                <a:latin typeface="Arabic Typesetting" pitchFamily="66" charset="-78"/>
                <a:ea typeface="Times New Roman"/>
                <a:cs typeface="Arabic Typesetting" pitchFamily="66" charset="-78"/>
              </a:rPr>
              <a:t>The Deccan Plateau extends from the </a:t>
            </a:r>
            <a:r>
              <a:rPr lang="en-US" sz="2800" dirty="0" err="1">
                <a:latin typeface="Arabic Typesetting" pitchFamily="66" charset="-78"/>
                <a:ea typeface="Times New Roman"/>
                <a:cs typeface="Arabic Typesetting" pitchFamily="66" charset="-78"/>
              </a:rPr>
              <a:t>vindhyas</a:t>
            </a:r>
            <a:r>
              <a:rPr lang="en-US" sz="2800" dirty="0">
                <a:latin typeface="Arabic Typesetting" pitchFamily="66" charset="-78"/>
                <a:ea typeface="Times New Roman"/>
                <a:cs typeface="Arabic Typesetting" pitchFamily="66" charset="-78"/>
              </a:rPr>
              <a:t> to the southern tip of the Peninsula. This triangle plateau is at its widest in the north. The Vindhya Range and its eastern extension namely </a:t>
            </a:r>
            <a:r>
              <a:rPr lang="en-US" sz="2800" dirty="0" err="1">
                <a:latin typeface="Arabic Typesetting" pitchFamily="66" charset="-78"/>
                <a:ea typeface="Times New Roman"/>
                <a:cs typeface="Arabic Typesetting" pitchFamily="66" charset="-78"/>
              </a:rPr>
              <a:t>Mahadev</a:t>
            </a:r>
            <a:r>
              <a:rPr lang="en-US" sz="2800" dirty="0">
                <a:latin typeface="Arabic Typesetting" pitchFamily="66" charset="-78"/>
                <a:ea typeface="Times New Roman"/>
                <a:cs typeface="Arabic Typesetting" pitchFamily="66" charset="-78"/>
              </a:rPr>
              <a:t> hills </a:t>
            </a:r>
            <a:r>
              <a:rPr lang="en-US" sz="2800" dirty="0" err="1">
                <a:latin typeface="Arabic Typesetting" pitchFamily="66" charset="-78"/>
                <a:ea typeface="Times New Roman"/>
                <a:cs typeface="Arabic Typesetting" pitchFamily="66" charset="-78"/>
              </a:rPr>
              <a:t>Kaimuir</a:t>
            </a:r>
            <a:r>
              <a:rPr lang="en-US" sz="2800" dirty="0">
                <a:latin typeface="Arabic Typesetting" pitchFamily="66" charset="-78"/>
                <a:ea typeface="Times New Roman"/>
                <a:cs typeface="Arabic Typesetting" pitchFamily="66" charset="-78"/>
              </a:rPr>
              <a:t> Hills and </a:t>
            </a:r>
            <a:r>
              <a:rPr lang="en-US" sz="2800" dirty="0" err="1">
                <a:latin typeface="Arabic Typesetting" pitchFamily="66" charset="-78"/>
                <a:ea typeface="Times New Roman"/>
                <a:cs typeface="Arabic Typesetting" pitchFamily="66" charset="-78"/>
              </a:rPr>
              <a:t>Maikal</a:t>
            </a:r>
            <a:r>
              <a:rPr lang="en-US" sz="2800" dirty="0">
                <a:latin typeface="Arabic Typesetting" pitchFamily="66" charset="-78"/>
                <a:ea typeface="Times New Roman"/>
                <a:cs typeface="Arabic Typesetting" pitchFamily="66" charset="-78"/>
              </a:rPr>
              <a:t> Range from its northern edge. Western Ghats are known by different regional names such as the </a:t>
            </a:r>
            <a:r>
              <a:rPr lang="en-US" sz="2800" dirty="0" err="1">
                <a:latin typeface="Arabic Typesetting" pitchFamily="66" charset="-78"/>
                <a:ea typeface="Times New Roman"/>
                <a:cs typeface="Arabic Typesetting" pitchFamily="66" charset="-78"/>
              </a:rPr>
              <a:t>Sahyadris</a:t>
            </a:r>
            <a:r>
              <a:rPr lang="en-US" sz="2800" dirty="0">
                <a:latin typeface="Arabic Typesetting" pitchFamily="66" charset="-78"/>
                <a:ea typeface="Times New Roman"/>
                <a:cs typeface="Arabic Typesetting" pitchFamily="66" charset="-78"/>
              </a:rPr>
              <a:t> in </a:t>
            </a:r>
            <a:r>
              <a:rPr lang="en-US" sz="2800" dirty="0" err="1">
                <a:latin typeface="Arabic Typesetting" pitchFamily="66" charset="-78"/>
                <a:ea typeface="Times New Roman"/>
                <a:cs typeface="Arabic Typesetting" pitchFamily="66" charset="-78"/>
              </a:rPr>
              <a:t>Maharastra</a:t>
            </a:r>
            <a:r>
              <a:rPr lang="en-US" sz="2800" dirty="0">
                <a:latin typeface="Arabic Typesetting" pitchFamily="66" charset="-78"/>
                <a:ea typeface="Times New Roman"/>
                <a:cs typeface="Arabic Typesetting" pitchFamily="66" charset="-78"/>
              </a:rPr>
              <a:t> and Karnataka, the </a:t>
            </a:r>
            <a:r>
              <a:rPr lang="en-US" sz="2800" dirty="0" err="1">
                <a:latin typeface="Arabic Typesetting" pitchFamily="66" charset="-78"/>
                <a:ea typeface="Times New Roman"/>
                <a:cs typeface="Arabic Typesetting" pitchFamily="66" charset="-78"/>
              </a:rPr>
              <a:t>niligris</a:t>
            </a:r>
            <a:r>
              <a:rPr lang="en-US" sz="2800" dirty="0">
                <a:latin typeface="Arabic Typesetting" pitchFamily="66" charset="-78"/>
                <a:ea typeface="Times New Roman"/>
                <a:cs typeface="Arabic Typesetting" pitchFamily="66" charset="-78"/>
              </a:rPr>
              <a:t> in Tamil Nadu and </a:t>
            </a:r>
            <a:r>
              <a:rPr lang="en-US" sz="2800" dirty="0" err="1">
                <a:latin typeface="Arabic Typesetting" pitchFamily="66" charset="-78"/>
                <a:ea typeface="Times New Roman"/>
                <a:cs typeface="Arabic Typesetting" pitchFamily="66" charset="-78"/>
              </a:rPr>
              <a:t>Annamalai</a:t>
            </a:r>
            <a:r>
              <a:rPr lang="en-US" sz="2800" dirty="0">
                <a:latin typeface="Arabic Typesetting" pitchFamily="66" charset="-78"/>
                <a:ea typeface="Times New Roman"/>
                <a:cs typeface="Arabic Typesetting" pitchFamily="66" charset="-78"/>
              </a:rPr>
              <a:t> and the </a:t>
            </a:r>
            <a:r>
              <a:rPr lang="en-US" sz="2800" dirty="0" err="1">
                <a:latin typeface="Arabic Typesetting" pitchFamily="66" charset="-78"/>
                <a:ea typeface="Times New Roman"/>
                <a:cs typeface="Arabic Typesetting" pitchFamily="66" charset="-78"/>
              </a:rPr>
              <a:t>Cardamon</a:t>
            </a:r>
            <a:r>
              <a:rPr lang="en-US" sz="2800" dirty="0">
                <a:latin typeface="Arabic Typesetting" pitchFamily="66" charset="-78"/>
                <a:ea typeface="Times New Roman"/>
                <a:cs typeface="Arabic Typesetting" pitchFamily="66" charset="-78"/>
              </a:rPr>
              <a:t> hill along the Kerala and Tamil </a:t>
            </a:r>
            <a:r>
              <a:rPr lang="en-US" sz="2800" dirty="0" err="1">
                <a:latin typeface="Arabic Typesetting" pitchFamily="66" charset="-78"/>
                <a:ea typeface="Times New Roman"/>
                <a:cs typeface="Arabic Typesetting" pitchFamily="66" charset="-78"/>
              </a:rPr>
              <a:t>nadu</a:t>
            </a:r>
            <a:r>
              <a:rPr lang="en-US" sz="2800" dirty="0">
                <a:latin typeface="Arabic Typesetting" pitchFamily="66" charset="-78"/>
                <a:ea typeface="Times New Roman"/>
                <a:cs typeface="Arabic Typesetting" pitchFamily="66" charset="-78"/>
              </a:rPr>
              <a:t> border. The elevation of the </a:t>
            </a:r>
            <a:r>
              <a:rPr lang="en-US" sz="2800" dirty="0" err="1">
                <a:latin typeface="Arabic Typesetting" pitchFamily="66" charset="-78"/>
                <a:ea typeface="Times New Roman"/>
                <a:cs typeface="Arabic Typesetting" pitchFamily="66" charset="-78"/>
              </a:rPr>
              <a:t>ghats</a:t>
            </a:r>
            <a:r>
              <a:rPr lang="en-US" sz="2800" dirty="0">
                <a:latin typeface="Arabic Typesetting" pitchFamily="66" charset="-78"/>
                <a:ea typeface="Times New Roman"/>
                <a:cs typeface="Arabic Typesetting" pitchFamily="66" charset="-78"/>
              </a:rPr>
              <a:t> increases towards the south. The highest peak, </a:t>
            </a:r>
            <a:r>
              <a:rPr lang="en-US" sz="2800" dirty="0" err="1">
                <a:latin typeface="Arabic Typesetting" pitchFamily="66" charset="-78"/>
                <a:ea typeface="Times New Roman"/>
                <a:cs typeface="Arabic Typesetting" pitchFamily="66" charset="-78"/>
              </a:rPr>
              <a:t>Anaimudi</a:t>
            </a:r>
            <a:r>
              <a:rPr lang="en-US" sz="2800" dirty="0">
                <a:latin typeface="Arabic Typesetting" pitchFamily="66" charset="-78"/>
                <a:ea typeface="Times New Roman"/>
                <a:cs typeface="Arabic Typesetting" pitchFamily="66" charset="-78"/>
              </a:rPr>
              <a:t> (2,695 m) is in Kerala. The most important gap in the Western Ghats is the </a:t>
            </a:r>
            <a:r>
              <a:rPr lang="en-US" sz="2800" dirty="0" err="1">
                <a:latin typeface="Arabic Typesetting" pitchFamily="66" charset="-78"/>
                <a:ea typeface="Times New Roman"/>
                <a:cs typeface="Arabic Typesetting" pitchFamily="66" charset="-78"/>
              </a:rPr>
              <a:t>Palghat</a:t>
            </a:r>
            <a:r>
              <a:rPr lang="en-US" sz="2800" dirty="0">
                <a:latin typeface="Arabic Typesetting" pitchFamily="66" charset="-78"/>
                <a:ea typeface="Times New Roman"/>
                <a:cs typeface="Arabic Typesetting" pitchFamily="66" charset="-78"/>
              </a:rPr>
              <a:t> gap which links Tamil Nadu with Kerala. The </a:t>
            </a:r>
            <a:r>
              <a:rPr lang="en-US" sz="2800" dirty="0" err="1">
                <a:latin typeface="Arabic Typesetting" pitchFamily="66" charset="-78"/>
                <a:ea typeface="Times New Roman"/>
                <a:cs typeface="Arabic Typesetting" pitchFamily="66" charset="-78"/>
              </a:rPr>
              <a:t>Bhorghat</a:t>
            </a:r>
            <a:r>
              <a:rPr lang="en-US" sz="2800" dirty="0">
                <a:latin typeface="Arabic Typesetting" pitchFamily="66" charset="-78"/>
                <a:ea typeface="Times New Roman"/>
                <a:cs typeface="Arabic Typesetting" pitchFamily="66" charset="-78"/>
              </a:rPr>
              <a:t> and the </a:t>
            </a:r>
            <a:r>
              <a:rPr lang="en-US" sz="2800" dirty="0" err="1">
                <a:latin typeface="Arabic Typesetting" pitchFamily="66" charset="-78"/>
                <a:ea typeface="Times New Roman"/>
                <a:cs typeface="Arabic Typesetting" pitchFamily="66" charset="-78"/>
              </a:rPr>
              <a:t>Thalghat</a:t>
            </a:r>
            <a:r>
              <a:rPr lang="en-US" sz="2800" dirty="0">
                <a:latin typeface="Arabic Typesetting" pitchFamily="66" charset="-78"/>
                <a:ea typeface="Times New Roman"/>
                <a:cs typeface="Arabic Typesetting" pitchFamily="66" charset="-78"/>
              </a:rPr>
              <a:t> are other gaps lying in </a:t>
            </a:r>
            <a:r>
              <a:rPr lang="en-US" sz="2800" dirty="0" err="1">
                <a:latin typeface="Arabic Typesetting" pitchFamily="66" charset="-78"/>
                <a:ea typeface="Times New Roman"/>
                <a:cs typeface="Arabic Typesetting" pitchFamily="66" charset="-78"/>
              </a:rPr>
              <a:t>Maharastra</a:t>
            </a:r>
            <a:r>
              <a:rPr lang="en-US" sz="2800" dirty="0">
                <a:latin typeface="Arabic Typesetting" pitchFamily="66" charset="-78"/>
                <a:ea typeface="Times New Roman"/>
                <a:cs typeface="Arabic Typesetting" pitchFamily="66" charset="-78"/>
              </a:rPr>
              <a:t> state.</a:t>
            </a:r>
          </a:p>
          <a:p>
            <a:pPr marL="0" marR="0" indent="0">
              <a:spcBef>
                <a:spcPts val="0"/>
              </a:spcBef>
              <a:spcAft>
                <a:spcPts val="0"/>
              </a:spcAft>
              <a:buNone/>
            </a:pPr>
            <a:endParaRPr lang="en-US" sz="2800" b="1" u="sng" dirty="0" smtClean="0">
              <a:latin typeface="Arabic Typesetting" pitchFamily="66" charset="-78"/>
              <a:ea typeface="Times New Roman"/>
              <a:cs typeface="Arabic Typesetting" pitchFamily="66" charset="-78"/>
            </a:endParaRPr>
          </a:p>
          <a:p>
            <a:pPr marL="0" marR="0" indent="0">
              <a:spcBef>
                <a:spcPts val="0"/>
              </a:spcBef>
              <a:spcAft>
                <a:spcPts val="0"/>
              </a:spcAft>
              <a:buNone/>
            </a:pPr>
            <a:endParaRPr lang="en-US" sz="2800" dirty="0">
              <a:latin typeface="Arabic Typesetting" pitchFamily="66" charset="-78"/>
              <a:ea typeface="Times New Roman"/>
              <a:cs typeface="Arabic Typesetting" pitchFamily="66" charset="-78"/>
            </a:endParaRPr>
          </a:p>
          <a:p>
            <a:pPr marL="0" marR="0" algn="just">
              <a:spcBef>
                <a:spcPts val="0"/>
              </a:spcBef>
              <a:spcAft>
                <a:spcPts val="0"/>
              </a:spcAft>
            </a:pPr>
            <a:r>
              <a:rPr lang="en-US" sz="2800" b="1" u="sng" dirty="0">
                <a:solidFill>
                  <a:schemeClr val="accent4">
                    <a:lumMod val="75000"/>
                  </a:schemeClr>
                </a:solidFill>
                <a:latin typeface="Arabic Typesetting" pitchFamily="66" charset="-78"/>
                <a:ea typeface="Times New Roman"/>
                <a:cs typeface="Arabic Typesetting" pitchFamily="66" charset="-78"/>
              </a:rPr>
              <a:t>Eastern Ghats:</a:t>
            </a:r>
            <a:r>
              <a:rPr lang="en-US" sz="2800" dirty="0">
                <a:solidFill>
                  <a:schemeClr val="accent4">
                    <a:lumMod val="75000"/>
                  </a:schemeClr>
                </a:solidFill>
                <a:latin typeface="Arabic Typesetting" pitchFamily="66" charset="-78"/>
                <a:ea typeface="Times New Roman"/>
                <a:cs typeface="Arabic Typesetting" pitchFamily="66" charset="-78"/>
              </a:rPr>
              <a:t> </a:t>
            </a:r>
            <a:r>
              <a:rPr lang="en-US" sz="2800" dirty="0">
                <a:latin typeface="Arabic Typesetting" pitchFamily="66" charset="-78"/>
                <a:ea typeface="Times New Roman"/>
                <a:cs typeface="Arabic Typesetting" pitchFamily="66" charset="-78"/>
              </a:rPr>
              <a:t>These hills rise steeply from the Coromandel coastal plain. The Eastern Ghats are well developed in the region between the Godavari and Mahanadi rivers. The Eastern Ghats and Western Ghats converge in the </a:t>
            </a:r>
            <a:r>
              <a:rPr lang="en-US" sz="2800" dirty="0" err="1">
                <a:latin typeface="Arabic Typesetting" pitchFamily="66" charset="-78"/>
                <a:ea typeface="Times New Roman"/>
                <a:cs typeface="Arabic Typesetting" pitchFamily="66" charset="-78"/>
              </a:rPr>
              <a:t>Nilgiri</a:t>
            </a:r>
            <a:r>
              <a:rPr lang="en-US" sz="2800" dirty="0">
                <a:latin typeface="Arabic Typesetting" pitchFamily="66" charset="-78"/>
                <a:ea typeface="Times New Roman"/>
                <a:cs typeface="Arabic Typesetting" pitchFamily="66" charset="-78"/>
              </a:rPr>
              <a:t> hills. </a:t>
            </a:r>
            <a:r>
              <a:rPr lang="en-US" sz="2800" dirty="0" err="1">
                <a:latin typeface="Arabic Typesetting" pitchFamily="66" charset="-78"/>
                <a:ea typeface="Times New Roman"/>
                <a:cs typeface="Arabic Typesetting" pitchFamily="66" charset="-78"/>
              </a:rPr>
              <a:t>Dodda</a:t>
            </a:r>
            <a:r>
              <a:rPr lang="en-US" sz="2800" dirty="0">
                <a:latin typeface="Arabic Typesetting" pitchFamily="66" charset="-78"/>
                <a:ea typeface="Times New Roman"/>
                <a:cs typeface="Arabic Typesetting" pitchFamily="66" charset="-78"/>
              </a:rPr>
              <a:t> </a:t>
            </a:r>
            <a:r>
              <a:rPr lang="en-US" sz="2800" dirty="0" err="1">
                <a:latin typeface="Arabic Typesetting" pitchFamily="66" charset="-78"/>
                <a:ea typeface="Times New Roman"/>
                <a:cs typeface="Arabic Typesetting" pitchFamily="66" charset="-78"/>
              </a:rPr>
              <a:t>Betta</a:t>
            </a:r>
            <a:r>
              <a:rPr lang="en-US" sz="2800" dirty="0">
                <a:latin typeface="Arabic Typesetting" pitchFamily="66" charset="-78"/>
                <a:ea typeface="Times New Roman"/>
                <a:cs typeface="Arabic Typesetting" pitchFamily="66" charset="-78"/>
              </a:rPr>
              <a:t> (2,637 m) is the highest peak in the </a:t>
            </a:r>
            <a:r>
              <a:rPr lang="en-US" sz="2800" dirty="0" err="1">
                <a:latin typeface="Arabic Typesetting" pitchFamily="66" charset="-78"/>
                <a:ea typeface="Times New Roman"/>
                <a:cs typeface="Arabic Typesetting" pitchFamily="66" charset="-78"/>
              </a:rPr>
              <a:t>Nilgiri</a:t>
            </a:r>
            <a:r>
              <a:rPr lang="en-US" sz="2800" dirty="0">
                <a:latin typeface="Arabic Typesetting" pitchFamily="66" charset="-78"/>
                <a:ea typeface="Times New Roman"/>
                <a:cs typeface="Arabic Typesetting" pitchFamily="66" charset="-78"/>
              </a:rPr>
              <a:t> hills</a:t>
            </a:r>
            <a:r>
              <a:rPr lang="en-US" sz="2800" dirty="0" smtClean="0">
                <a:latin typeface="Arabic Typesetting" pitchFamily="66" charset="-78"/>
                <a:ea typeface="Times New Roman"/>
                <a:cs typeface="Arabic Typesetting" pitchFamily="66" charset="-78"/>
              </a:rPr>
              <a:t>.</a:t>
            </a:r>
          </a:p>
          <a:p>
            <a:pPr marL="0" marR="0" algn="just">
              <a:spcBef>
                <a:spcPts val="0"/>
              </a:spcBef>
              <a:spcAft>
                <a:spcPts val="0"/>
              </a:spcAft>
            </a:pPr>
            <a:endParaRPr lang="en-US" sz="2800" dirty="0">
              <a:latin typeface="Arabic Typesetting" pitchFamily="66" charset="-78"/>
              <a:ea typeface="Times New Roman"/>
              <a:cs typeface="Arabic Typesetting" pitchFamily="66" charset="-78"/>
            </a:endParaRPr>
          </a:p>
          <a:p>
            <a:pPr marL="0" marR="0" algn="just">
              <a:spcBef>
                <a:spcPts val="0"/>
              </a:spcBef>
              <a:spcAft>
                <a:spcPts val="0"/>
              </a:spcAft>
            </a:pPr>
            <a:r>
              <a:rPr lang="en-US" sz="2800" b="1" u="sng" dirty="0">
                <a:solidFill>
                  <a:schemeClr val="accent4">
                    <a:lumMod val="75000"/>
                  </a:schemeClr>
                </a:solidFill>
                <a:latin typeface="Arabic Typesetting" pitchFamily="66" charset="-78"/>
                <a:ea typeface="Times New Roman"/>
                <a:cs typeface="Arabic Typesetting" pitchFamily="66" charset="-78"/>
              </a:rPr>
              <a:t>Significance of Peninsular Plateau:</a:t>
            </a:r>
            <a:r>
              <a:rPr lang="en-US" sz="2800" dirty="0">
                <a:solidFill>
                  <a:schemeClr val="accent4">
                    <a:lumMod val="75000"/>
                  </a:schemeClr>
                </a:solidFill>
                <a:latin typeface="Arabic Typesetting" pitchFamily="66" charset="-78"/>
                <a:ea typeface="Times New Roman"/>
                <a:cs typeface="Arabic Typesetting" pitchFamily="66" charset="-78"/>
              </a:rPr>
              <a:t> </a:t>
            </a:r>
            <a:r>
              <a:rPr lang="en-US" sz="2800" dirty="0">
                <a:latin typeface="Arabic Typesetting" pitchFamily="66" charset="-78"/>
                <a:ea typeface="Times New Roman"/>
                <a:cs typeface="Arabic Typesetting" pitchFamily="66" charset="-78"/>
              </a:rPr>
              <a:t>(i) Geological richness (ii) Sources of Irrigation and hydroelectricity (iii) Agricultural Resources (iv) Forest Resources (v) Rich Fauna </a:t>
            </a:r>
          </a:p>
          <a:p>
            <a:pPr marL="0" marR="0" indent="0" algn="just">
              <a:spcBef>
                <a:spcPts val="0"/>
              </a:spcBef>
              <a:spcAft>
                <a:spcPts val="0"/>
              </a:spcAft>
              <a:buNone/>
            </a:pPr>
            <a:r>
              <a:rPr lang="en-US" sz="2800" dirty="0" smtClean="0">
                <a:latin typeface="Arabic Typesetting" pitchFamily="66" charset="-78"/>
                <a:ea typeface="Times New Roman"/>
                <a:cs typeface="Arabic Typesetting" pitchFamily="66" charset="-78"/>
              </a:rPr>
              <a:t> (</a:t>
            </a:r>
            <a:r>
              <a:rPr lang="en-US" sz="2800" dirty="0">
                <a:latin typeface="Arabic Typesetting" pitchFamily="66" charset="-78"/>
                <a:ea typeface="Times New Roman"/>
                <a:cs typeface="Arabic Typesetting" pitchFamily="66" charset="-78"/>
              </a:rPr>
              <a:t>vi) Cultural Influences.</a:t>
            </a:r>
          </a:p>
          <a:p>
            <a:endParaRPr lang="en-IN" dirty="0"/>
          </a:p>
        </p:txBody>
      </p:sp>
      <p:sp>
        <p:nvSpPr>
          <p:cNvPr id="4" name="Footer Placeholder 3"/>
          <p:cNvSpPr>
            <a:spLocks noGrp="1"/>
          </p:cNvSpPr>
          <p:nvPr>
            <p:ph type="ftr" sz="quarter" idx="11"/>
          </p:nvPr>
        </p:nvSpPr>
        <p:spPr/>
        <p:txBody>
          <a:bodyPr/>
          <a:lstStyle/>
          <a:p>
            <a:r>
              <a:rPr lang="en-US" dirty="0" smtClean="0"/>
              <a:t>N.SRINIVASRAO</a:t>
            </a:r>
            <a:endParaRPr lang="en-US" dirty="0"/>
          </a:p>
        </p:txBody>
      </p:sp>
    </p:spTree>
    <p:extLst>
      <p:ext uri="{BB962C8B-B14F-4D97-AF65-F5344CB8AC3E}">
        <p14:creationId xmlns="" xmlns:p14="http://schemas.microsoft.com/office/powerpoint/2010/main" val="3275617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67600" y="152400"/>
            <a:ext cx="1295400" cy="266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0"/>
            <a:ext cx="7239000" cy="685800"/>
          </a:xfrm>
        </p:spPr>
        <p:txBody>
          <a:bodyPr/>
          <a:lstStyle/>
          <a:p>
            <a:r>
              <a:rPr lang="en-US" dirty="0" smtClean="0"/>
              <a:t>COSTAL PLAINS</a:t>
            </a:r>
            <a:endParaRPr lang="en-IN" dirty="0"/>
          </a:p>
        </p:txBody>
      </p:sp>
      <p:sp>
        <p:nvSpPr>
          <p:cNvPr id="3" name="Content Placeholder 2"/>
          <p:cNvSpPr>
            <a:spLocks noGrp="1"/>
          </p:cNvSpPr>
          <p:nvPr>
            <p:ph idx="1"/>
          </p:nvPr>
        </p:nvSpPr>
        <p:spPr>
          <a:xfrm>
            <a:off x="152400" y="762000"/>
            <a:ext cx="8763000" cy="6096000"/>
          </a:xfrm>
        </p:spPr>
        <p:txBody>
          <a:bodyPr>
            <a:normAutofit fontScale="70000" lnSpcReduction="20000"/>
          </a:bodyPr>
          <a:lstStyle/>
          <a:p>
            <a:r>
              <a:rPr lang="en-US" b="1" u="sng" dirty="0">
                <a:solidFill>
                  <a:schemeClr val="bg2">
                    <a:lumMod val="50000"/>
                  </a:schemeClr>
                </a:solidFill>
                <a:latin typeface="Comic Sans MS" pitchFamily="66" charset="0"/>
              </a:rPr>
              <a:t>The Coastal plains: </a:t>
            </a:r>
            <a:r>
              <a:rPr lang="en-US" dirty="0">
                <a:latin typeface="Comic Sans MS" pitchFamily="66" charset="0"/>
              </a:rPr>
              <a:t>The Peninsular plateau is bounded by coastal plains on the east and west. There is wide difference between the eastern and western coastal plain. The west coast is narrower but wet. East coast much wider but relatively dry. A number of river deltas occur on the east coast. The deltas of east coast from the ‘granary’ of the five southern states- Andhra Pradesh, Tamil Nadu, Karnataka, Kerala and Pondicherry. The western coastal  strips which have a large number of lagoons and back waters on other hand are noted for spices, areca nuts, coconuts palms etc</a:t>
            </a:r>
            <a:r>
              <a:rPr lang="en-US" dirty="0" smtClean="0">
                <a:latin typeface="Comic Sans MS" pitchFamily="66" charset="0"/>
              </a:rPr>
              <a:t>.</a:t>
            </a:r>
          </a:p>
          <a:p>
            <a:endParaRPr lang="en-US" dirty="0">
              <a:latin typeface="Comic Sans MS" pitchFamily="66" charset="0"/>
            </a:endParaRPr>
          </a:p>
          <a:p>
            <a:r>
              <a:rPr lang="en-US" b="1" u="sng" dirty="0">
                <a:solidFill>
                  <a:schemeClr val="bg2">
                    <a:lumMod val="50000"/>
                  </a:schemeClr>
                </a:solidFill>
                <a:latin typeface="Comic Sans MS" pitchFamily="66" charset="0"/>
              </a:rPr>
              <a:t>Western coastal Plain:</a:t>
            </a:r>
            <a:r>
              <a:rPr lang="en-US" dirty="0">
                <a:solidFill>
                  <a:schemeClr val="bg2">
                    <a:lumMod val="50000"/>
                  </a:schemeClr>
                </a:solidFill>
                <a:latin typeface="Comic Sans MS" pitchFamily="66" charset="0"/>
              </a:rPr>
              <a:t> </a:t>
            </a:r>
            <a:r>
              <a:rPr lang="en-US" dirty="0">
                <a:latin typeface="Comic Sans MS" pitchFamily="66" charset="0"/>
              </a:rPr>
              <a:t>These lies between the Western Ghats and the Arabian seas and stretch from Kutch in the north to </a:t>
            </a:r>
            <a:r>
              <a:rPr lang="en-US" dirty="0" err="1">
                <a:latin typeface="Comic Sans MS" pitchFamily="66" charset="0"/>
              </a:rPr>
              <a:t>Kanyakumari</a:t>
            </a:r>
            <a:r>
              <a:rPr lang="en-US" dirty="0">
                <a:latin typeface="Comic Sans MS" pitchFamily="66" charset="0"/>
              </a:rPr>
              <a:t> in the south. The Gujarat plain is a broad and flat plain. The Kutch Peninsula, Gulf of Kutch, and the Gulf of Cambay. The Kathiawar Peninsula, also known as </a:t>
            </a:r>
            <a:r>
              <a:rPr lang="en-US" dirty="0" err="1">
                <a:latin typeface="Comic Sans MS" pitchFamily="66" charset="0"/>
              </a:rPr>
              <a:t>Saurashtra</a:t>
            </a:r>
            <a:r>
              <a:rPr lang="en-US" dirty="0">
                <a:latin typeface="Comic Sans MS" pitchFamily="66" charset="0"/>
              </a:rPr>
              <a:t> which lies to the south of Kutch, is also a plain level area except for some hills rising into Mount </a:t>
            </a:r>
            <a:r>
              <a:rPr lang="en-US" dirty="0" err="1">
                <a:latin typeface="Comic Sans MS" pitchFamily="66" charset="0"/>
              </a:rPr>
              <a:t>Girnar</a:t>
            </a:r>
            <a:r>
              <a:rPr lang="en-US" dirty="0">
                <a:latin typeface="Comic Sans MS" pitchFamily="66" charset="0"/>
              </a:rPr>
              <a:t>. Sun-divided regionally into the </a:t>
            </a:r>
            <a:r>
              <a:rPr lang="en-US" dirty="0" err="1">
                <a:latin typeface="Comic Sans MS" pitchFamily="66" charset="0"/>
              </a:rPr>
              <a:t>Konkan</a:t>
            </a:r>
            <a:r>
              <a:rPr lang="en-US" dirty="0">
                <a:latin typeface="Comic Sans MS" pitchFamily="66" charset="0"/>
              </a:rPr>
              <a:t> coast in </a:t>
            </a:r>
            <a:r>
              <a:rPr lang="en-US" dirty="0" err="1">
                <a:latin typeface="Comic Sans MS" pitchFamily="66" charset="0"/>
              </a:rPr>
              <a:t>Maharastra</a:t>
            </a:r>
            <a:r>
              <a:rPr lang="en-US" dirty="0">
                <a:latin typeface="Comic Sans MS" pitchFamily="66" charset="0"/>
              </a:rPr>
              <a:t> </a:t>
            </a:r>
            <a:r>
              <a:rPr lang="en-US" dirty="0" err="1">
                <a:latin typeface="Comic Sans MS" pitchFamily="66" charset="0"/>
              </a:rPr>
              <a:t>Canara</a:t>
            </a:r>
            <a:r>
              <a:rPr lang="en-US" dirty="0">
                <a:latin typeface="Comic Sans MS" pitchFamily="66" charset="0"/>
              </a:rPr>
              <a:t> coast in Karnataka and Malabar Coast in Kerala</a:t>
            </a:r>
            <a:r>
              <a:rPr lang="en-US" dirty="0" smtClean="0">
                <a:latin typeface="Comic Sans MS" pitchFamily="66" charset="0"/>
              </a:rPr>
              <a:t>.</a:t>
            </a:r>
          </a:p>
          <a:p>
            <a:endParaRPr lang="en-US" dirty="0">
              <a:latin typeface="Comic Sans MS" pitchFamily="66" charset="0"/>
            </a:endParaRPr>
          </a:p>
          <a:p>
            <a:r>
              <a:rPr lang="en-US" b="1" u="sng" dirty="0">
                <a:solidFill>
                  <a:schemeClr val="bg2">
                    <a:lumMod val="50000"/>
                  </a:schemeClr>
                </a:solidFill>
                <a:latin typeface="Comic Sans MS" pitchFamily="66" charset="0"/>
              </a:rPr>
              <a:t>Eastern Coastal Plain</a:t>
            </a:r>
            <a:r>
              <a:rPr lang="en-US" b="1" u="sng" dirty="0">
                <a:latin typeface="Comic Sans MS" pitchFamily="66" charset="0"/>
              </a:rPr>
              <a:t>:</a:t>
            </a:r>
            <a:r>
              <a:rPr lang="en-US" dirty="0">
                <a:latin typeface="Comic Sans MS" pitchFamily="66" charset="0"/>
              </a:rPr>
              <a:t> The eastern coastal low lands </a:t>
            </a:r>
            <a:r>
              <a:rPr lang="en-US" dirty="0" smtClean="0">
                <a:latin typeface="Comic Sans MS" pitchFamily="66" charset="0"/>
              </a:rPr>
              <a:t>extend </a:t>
            </a:r>
            <a:r>
              <a:rPr lang="en-US" dirty="0">
                <a:latin typeface="Comic Sans MS" pitchFamily="66" charset="0"/>
              </a:rPr>
              <a:t>from the mouth of the Ganga to </a:t>
            </a:r>
            <a:r>
              <a:rPr lang="en-US" dirty="0" err="1">
                <a:latin typeface="Comic Sans MS" pitchFamily="66" charset="0"/>
              </a:rPr>
              <a:t>Kanyakumari</a:t>
            </a:r>
            <a:r>
              <a:rPr lang="en-US" dirty="0">
                <a:latin typeface="Comic Sans MS" pitchFamily="66" charset="0"/>
              </a:rPr>
              <a:t>. The northern half is called Northern </a:t>
            </a:r>
            <a:r>
              <a:rPr lang="en-US" dirty="0" err="1">
                <a:latin typeface="Comic Sans MS" pitchFamily="66" charset="0"/>
              </a:rPr>
              <a:t>Circars</a:t>
            </a:r>
            <a:r>
              <a:rPr lang="en-US" dirty="0">
                <a:latin typeface="Comic Sans MS" pitchFamily="66" charset="0"/>
              </a:rPr>
              <a:t> or </a:t>
            </a:r>
            <a:r>
              <a:rPr lang="en-US" dirty="0" err="1">
                <a:latin typeface="Comic Sans MS" pitchFamily="66" charset="0"/>
              </a:rPr>
              <a:t>Kalinga</a:t>
            </a:r>
            <a:r>
              <a:rPr lang="en-US" dirty="0">
                <a:latin typeface="Comic Sans MS" pitchFamily="66" charset="0"/>
              </a:rPr>
              <a:t> coast, while the southern half is known as the </a:t>
            </a:r>
            <a:r>
              <a:rPr lang="en-US" dirty="0" err="1">
                <a:latin typeface="Comic Sans MS" pitchFamily="66" charset="0"/>
              </a:rPr>
              <a:t>Coromandal</a:t>
            </a:r>
            <a:r>
              <a:rPr lang="en-US" dirty="0">
                <a:latin typeface="Comic Sans MS" pitchFamily="66" charset="0"/>
              </a:rPr>
              <a:t> coast. The border part is the Carnatic region, which is about 480 km wide. They are not suitable for </a:t>
            </a:r>
            <a:r>
              <a:rPr lang="en-US" dirty="0" err="1">
                <a:latin typeface="Comic Sans MS" pitchFamily="66" charset="0"/>
              </a:rPr>
              <a:t>harbours</a:t>
            </a:r>
            <a:r>
              <a:rPr lang="en-US" dirty="0">
                <a:latin typeface="Comic Sans MS" pitchFamily="66" charset="0"/>
              </a:rPr>
              <a:t> as their mouths being full of sit</a:t>
            </a:r>
            <a:r>
              <a:rPr lang="en-US" dirty="0" smtClean="0">
                <a:latin typeface="Comic Sans MS" pitchFamily="66" charset="0"/>
              </a:rPr>
              <a:t>.</a:t>
            </a:r>
          </a:p>
          <a:p>
            <a:endParaRPr lang="en-US" dirty="0">
              <a:latin typeface="Comic Sans MS" pitchFamily="66" charset="0"/>
            </a:endParaRPr>
          </a:p>
          <a:p>
            <a:r>
              <a:rPr lang="en-US" b="1" u="sng" dirty="0">
                <a:solidFill>
                  <a:schemeClr val="bg2">
                    <a:lumMod val="50000"/>
                  </a:schemeClr>
                </a:solidFill>
                <a:latin typeface="Comic Sans MS" pitchFamily="66" charset="0"/>
              </a:rPr>
              <a:t>Significance of Coastal plains</a:t>
            </a:r>
            <a:r>
              <a:rPr lang="en-US" b="1" u="sng" dirty="0">
                <a:latin typeface="Comic Sans MS" pitchFamily="66" charset="0"/>
              </a:rPr>
              <a:t>:</a:t>
            </a:r>
            <a:r>
              <a:rPr lang="en-US" dirty="0">
                <a:latin typeface="Comic Sans MS" pitchFamily="66" charset="0"/>
              </a:rPr>
              <a:t> (i) </a:t>
            </a:r>
            <a:r>
              <a:rPr lang="en-US" dirty="0" err="1">
                <a:latin typeface="Comic Sans MS" pitchFamily="66" charset="0"/>
              </a:rPr>
              <a:t>Harbours</a:t>
            </a:r>
            <a:r>
              <a:rPr lang="en-US" dirty="0">
                <a:latin typeface="Comic Sans MS" pitchFamily="66" charset="0"/>
              </a:rPr>
              <a:t> (ii) Specialized crops (iii) Fisheries and Navigation (iv) Economic Influence (v) Historical Importance</a:t>
            </a:r>
          </a:p>
          <a:p>
            <a:endParaRPr lang="en-IN" dirty="0">
              <a:latin typeface="Comic Sans MS" pitchFamily="66" charset="0"/>
            </a:endParaRPr>
          </a:p>
        </p:txBody>
      </p:sp>
      <p:sp>
        <p:nvSpPr>
          <p:cNvPr id="5" name="Footer Placeholder 4"/>
          <p:cNvSpPr>
            <a:spLocks noGrp="1"/>
          </p:cNvSpPr>
          <p:nvPr>
            <p:ph type="ftr" sz="quarter" idx="11"/>
          </p:nvPr>
        </p:nvSpPr>
        <p:spPr/>
        <p:txBody>
          <a:bodyPr/>
          <a:lstStyle/>
          <a:p>
            <a:r>
              <a:rPr lang="en-US" dirty="0" smtClean="0"/>
              <a:t>N.SRINIVASARAO</a:t>
            </a:r>
            <a:endParaRPr lang="en-US" dirty="0"/>
          </a:p>
        </p:txBody>
      </p:sp>
    </p:spTree>
    <p:extLst>
      <p:ext uri="{BB962C8B-B14F-4D97-AF65-F5344CB8AC3E}">
        <p14:creationId xmlns="" xmlns:p14="http://schemas.microsoft.com/office/powerpoint/2010/main" val="1919772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TotalTime>
  <Words>1789</Words>
  <Application>Microsoft Office PowerPoint</Application>
  <PresentationFormat>On-screen Show (4:3)</PresentationFormat>
  <Paragraphs>123</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Opulent</vt:lpstr>
      <vt:lpstr>Solstice</vt:lpstr>
      <vt:lpstr>Austin</vt:lpstr>
      <vt:lpstr>Slide 1</vt:lpstr>
      <vt:lpstr>Slide 2</vt:lpstr>
      <vt:lpstr>TIME FORMAT</vt:lpstr>
      <vt:lpstr>ITS LOCATION</vt:lpstr>
      <vt:lpstr>CLIMATE REGIONS</vt:lpstr>
      <vt:lpstr>Slide 6</vt:lpstr>
      <vt:lpstr>NORTHERN PLAINS</vt:lpstr>
      <vt:lpstr>CENTRAL HIGHLANDS</vt:lpstr>
      <vt:lpstr>COSTAL PLAINS</vt:lpstr>
      <vt:lpstr>ISLANDS</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size...</dc:title>
  <dc:subject>geo</dc:subject>
  <dc:creator>avenger</dc:creator>
  <cp:lastModifiedBy>ramesh</cp:lastModifiedBy>
  <cp:revision>8</cp:revision>
  <dcterms:created xsi:type="dcterms:W3CDTF">2006-08-16T00:00:00Z</dcterms:created>
  <dcterms:modified xsi:type="dcterms:W3CDTF">2014-03-10T05:37:50Z</dcterms:modified>
  <cp:contentStatus>good</cp:contentStatus>
</cp:coreProperties>
</file>