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76" r:id="rId2"/>
    <p:sldId id="283" r:id="rId3"/>
    <p:sldId id="256" r:id="rId4"/>
    <p:sldId id="278" r:id="rId5"/>
    <p:sldId id="280" r:id="rId6"/>
    <p:sldId id="281" r:id="rId7"/>
    <p:sldId id="282" r:id="rId8"/>
    <p:sldId id="257" r:id="rId9"/>
    <p:sldId id="258" r:id="rId10"/>
    <p:sldId id="284" r:id="rId11"/>
    <p:sldId id="26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9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06/relationships/legacyDocTextInfo" Target="legacyDocTextInfo.bin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8FE7A-E1ED-47AA-9F57-F6AA3F2D3D61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FD928-D972-4877-B3C0-DF774EE2C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C7588-039E-432A-8323-EA104D240E0A}" type="slidenum">
              <a:rPr lang="en-GB" smtClean="0">
                <a:latin typeface="Times New Roman" charset="0"/>
              </a:rPr>
              <a:pPr/>
              <a:t>4</a:t>
            </a:fld>
            <a:endParaRPr lang="en-GB" smtClean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537DB7-29B7-4F3B-B3C8-0D902508F97B}" type="slidenum">
              <a:rPr lang="en-US"/>
              <a:pPr/>
              <a:t>27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0DF46-C113-43F5-B98D-826E2E9E94EF}" type="slidenum">
              <a:rPr lang="en-US"/>
              <a:pPr/>
              <a:t>28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6D699-1C8B-4D8B-AA44-A1364792F112}" type="slidenum">
              <a:rPr lang="en-US"/>
              <a:pPr/>
              <a:t>29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F472D-1DFA-4111-8C72-6697C4132D54}" type="slidenum">
              <a:rPr lang="en-US"/>
              <a:pPr/>
              <a:t>30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7BEA5-3A68-4E0C-B89C-ADB6427A64E0}" type="slidenum">
              <a:rPr lang="en-US"/>
              <a:pPr/>
              <a:t>31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B73DE-879E-404E-862D-E90E51B21E49}" type="slidenum">
              <a:rPr lang="en-US"/>
              <a:pPr/>
              <a:t>32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BF698-E5BB-4D83-9951-0245C56D6082}" type="slidenum">
              <a:rPr lang="en-GB" smtClean="0">
                <a:latin typeface="Times New Roman" charset="0"/>
              </a:rPr>
              <a:pPr/>
              <a:t>5</a:t>
            </a:fld>
            <a:endParaRPr lang="en-GB" smtClean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fr-FR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3EDEA-CD49-467D-9261-953D2CB3CC41}" type="slidenum">
              <a:rPr lang="en-GB" smtClean="0">
                <a:latin typeface="Times New Roman" charset="0"/>
              </a:rPr>
              <a:pPr/>
              <a:t>6</a:t>
            </a:fld>
            <a:endParaRPr lang="en-GB" smtClean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fr-FR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E8BDA2-0692-4F2B-86EE-929AC1C523E4}" type="slidenum">
              <a:rPr lang="en-GB" smtClean="0">
                <a:latin typeface="Times New Roman" charset="0"/>
              </a:rPr>
              <a:pPr/>
              <a:t>7</a:t>
            </a:fld>
            <a:endParaRPr lang="en-GB" smtClean="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fr-FR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BDEFF-2C70-456E-A5FE-D4E3876A280C}" type="slidenum">
              <a:rPr lang="en-US"/>
              <a:pPr/>
              <a:t>22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2145B-86D9-4E1E-B2C9-5221B79E1D6F}" type="slidenum">
              <a:rPr lang="en-US"/>
              <a:pPr/>
              <a:t>23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40D05-64E9-456F-9B51-CA1E104C47F5}" type="slidenum">
              <a:rPr lang="en-US"/>
              <a:pPr/>
              <a:t>24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D6A41-E25B-4D16-9CD7-3F8413F921A0}" type="slidenum">
              <a:rPr lang="en-US"/>
              <a:pPr/>
              <a:t>25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36664-7545-4EBF-88F5-7C011E579C10}" type="slidenum">
              <a:rPr lang="en-US"/>
              <a:pPr/>
              <a:t>26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3416-558C-47B4-A257-DE58AECBAD57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9B16-B7E2-4D4D-A85B-CD1A647D7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3416-558C-47B4-A257-DE58AECBAD57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9B16-B7E2-4D4D-A85B-CD1A647D7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3416-558C-47B4-A257-DE58AECBAD57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9B16-B7E2-4D4D-A85B-CD1A647D7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533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76200" y="1066800"/>
            <a:ext cx="8763000" cy="5105400"/>
          </a:xfrm>
        </p:spPr>
        <p:txBody>
          <a:bodyPr/>
          <a:lstStyle/>
          <a:p>
            <a:pPr lvl="0"/>
            <a:endParaRPr lang="es-E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3416-558C-47B4-A257-DE58AECBAD57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9B16-B7E2-4D4D-A85B-CD1A647D7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3416-558C-47B4-A257-DE58AECBAD57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9B16-B7E2-4D4D-A85B-CD1A647D7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3416-558C-47B4-A257-DE58AECBAD57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9B16-B7E2-4D4D-A85B-CD1A647D7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3416-558C-47B4-A257-DE58AECBAD57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9B16-B7E2-4D4D-A85B-CD1A647D7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3416-558C-47B4-A257-DE58AECBAD57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9B16-B7E2-4D4D-A85B-CD1A647D7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3416-558C-47B4-A257-DE58AECBAD57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9B16-B7E2-4D4D-A85B-CD1A647D7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3416-558C-47B4-A257-DE58AECBAD57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9B16-B7E2-4D4D-A85B-CD1A647D7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3416-558C-47B4-A257-DE58AECBAD57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9B16-B7E2-4D4D-A85B-CD1A647D7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93416-558C-47B4-A257-DE58AECBAD57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19B16-B7E2-4D4D-A85B-CD1A647D7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548680"/>
            <a:ext cx="87502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rgbClr val="7030A0"/>
                </a:solidFill>
                <a:latin typeface="Renfrew" pitchFamily="34" charset="0"/>
              </a:rPr>
              <a:t>Information and Communications Technology (ICT</a:t>
            </a:r>
            <a:r>
              <a:rPr lang="en-US" sz="7200" dirty="0" smtClean="0">
                <a:solidFill>
                  <a:srgbClr val="7030A0"/>
                </a:solidFill>
                <a:latin typeface="Renfrew" pitchFamily="34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4221088"/>
            <a:ext cx="87502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సమాచార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సాంకేతిక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పరిజ్ఞానం</a:t>
            </a:r>
            <a:r>
              <a:rPr lang="en-US" sz="7200" b="1" dirty="0" smtClean="0">
                <a:solidFill>
                  <a:srgbClr val="FF0000"/>
                </a:solidFill>
              </a:rPr>
              <a:t> - </a:t>
            </a:r>
            <a:r>
              <a:rPr lang="en-US" sz="7200" b="1" dirty="0" err="1" smtClean="0">
                <a:solidFill>
                  <a:srgbClr val="FF0000"/>
                </a:solidFill>
              </a:rPr>
              <a:t>విద్య</a:t>
            </a:r>
            <a:endParaRPr lang="en-US" sz="7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9"/>
            <a:ext cx="864399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	Applications </a:t>
            </a:r>
            <a:r>
              <a:rPr lang="en-US" sz="3200" b="1" dirty="0"/>
              <a:t>and processes of </a:t>
            </a:r>
            <a:r>
              <a:rPr lang="en-US" sz="3200" b="1" dirty="0">
                <a:solidFill>
                  <a:srgbClr val="FF0000"/>
                </a:solidFill>
              </a:rPr>
              <a:t>e-learning</a:t>
            </a:r>
            <a:r>
              <a:rPr lang="en-US" sz="3200" b="1" dirty="0"/>
              <a:t> include web-based learning, computer-based learning, </a:t>
            </a:r>
            <a:r>
              <a:rPr lang="en-US" sz="3200" b="1" dirty="0" smtClean="0"/>
              <a:t>virtual classrooms</a:t>
            </a:r>
            <a:r>
              <a:rPr lang="en-US" sz="3200" b="1" dirty="0"/>
              <a:t>, and digital collaboration, where content is delivered via </a:t>
            </a:r>
            <a:endParaRPr lang="en-US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internet, intranet/extranet, </a:t>
            </a:r>
            <a:r>
              <a:rPr lang="en-US" sz="3200" b="1" dirty="0" smtClean="0"/>
              <a:t>audio/and </a:t>
            </a:r>
            <a:r>
              <a:rPr lang="en-US" sz="3200" b="1" dirty="0"/>
              <a:t>or video tape, satellite TV and CD-ROM</a:t>
            </a:r>
            <a:r>
              <a:rPr lang="en-US" sz="3200" b="1" dirty="0" smtClean="0"/>
              <a:t>.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 </a:t>
            </a:r>
            <a:r>
              <a:rPr lang="en-US" sz="3200" b="1" dirty="0"/>
              <a:t>Although many developing countries have begun to take </a:t>
            </a:r>
            <a:r>
              <a:rPr lang="en-US" sz="3200" b="1" dirty="0" smtClean="0"/>
              <a:t>initiatives to </a:t>
            </a:r>
            <a:r>
              <a:rPr lang="en-US" sz="3200" b="1" dirty="0"/>
              <a:t>introduce virtual classrooms at their schools, the use of e-learning continues to be a challenge </a:t>
            </a:r>
            <a:r>
              <a:rPr lang="en-US" sz="3200" b="1" dirty="0" smtClean="0"/>
              <a:t>for the </a:t>
            </a:r>
            <a:r>
              <a:rPr lang="en-US" sz="3200" b="1" dirty="0"/>
              <a:t>least developed countries.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1997839"/>
            <a:ext cx="86439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E-learning</a:t>
            </a:r>
            <a:r>
              <a:rPr lang="en-US" b="1" dirty="0"/>
              <a:t>: </a:t>
            </a:r>
            <a:endParaRPr lang="en-US" b="1" dirty="0" smtClean="0"/>
          </a:p>
          <a:p>
            <a:r>
              <a:rPr lang="en-US" sz="2400" b="1" dirty="0" smtClean="0"/>
              <a:t>E-learning </a:t>
            </a:r>
            <a:r>
              <a:rPr lang="en-US" sz="2400" b="1" dirty="0"/>
              <a:t>is learning that is enabled or supported by the use of digital tools and content. </a:t>
            </a:r>
            <a:r>
              <a:rPr lang="en-US" sz="2400" b="1" dirty="0" smtClean="0"/>
              <a:t>It typically </a:t>
            </a:r>
            <a:r>
              <a:rPr lang="en-US" sz="2400" b="1" dirty="0"/>
              <a:t>involves some form of interactivity, which may include online interaction between the </a:t>
            </a:r>
            <a:r>
              <a:rPr lang="en-US" sz="2400" b="1" dirty="0" smtClean="0"/>
              <a:t>learner and </a:t>
            </a:r>
            <a:r>
              <a:rPr lang="en-US" sz="2400" b="1" dirty="0"/>
              <a:t>their teacher or peers. E-learning opportunities are usually accessed via the Internet, though other</a:t>
            </a:r>
          </a:p>
          <a:p>
            <a:r>
              <a:rPr lang="en-US" sz="2400" b="1" dirty="0"/>
              <a:t>technologies such as CD-ROM are also used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89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Improved Quality of Education through </a:t>
            </a:r>
            <a:r>
              <a:rPr lang="en-US" sz="2800" b="1" dirty="0" smtClean="0">
                <a:solidFill>
                  <a:srgbClr val="FF0000"/>
                </a:solidFill>
              </a:rPr>
              <a:t>ICT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	ICT </a:t>
            </a:r>
            <a:r>
              <a:rPr lang="en-US" sz="2000" b="1" dirty="0"/>
              <a:t>can enable teachers to transform their practices by providing them with improved educational </a:t>
            </a:r>
            <a:r>
              <a:rPr lang="en-US" sz="2000" b="1" dirty="0" smtClean="0"/>
              <a:t>content and </a:t>
            </a:r>
            <a:r>
              <a:rPr lang="en-US" sz="2000" b="1" dirty="0"/>
              <a:t>more effective teaching methods</a:t>
            </a:r>
            <a:r>
              <a:rPr lang="en-US" sz="2000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 	Continuous </a:t>
            </a:r>
            <a:r>
              <a:rPr lang="en-US" sz="2000" b="1" dirty="0"/>
              <a:t>teacher training in updating and enhancing their methodologies</a:t>
            </a:r>
          </a:p>
          <a:p>
            <a:r>
              <a:rPr lang="en-US" sz="2000" b="1" dirty="0"/>
              <a:t>is critical to effective education policy and practice to keep pace with the constant </a:t>
            </a:r>
            <a:r>
              <a:rPr lang="en-US" sz="2000" b="1" dirty="0" smtClean="0"/>
              <a:t>advancement of </a:t>
            </a:r>
            <a:r>
              <a:rPr lang="en-US" sz="2000" b="1" dirty="0"/>
              <a:t>technology</a:t>
            </a:r>
            <a:r>
              <a:rPr lang="en-US" sz="2000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/>
              <a:t>	</a:t>
            </a:r>
            <a:r>
              <a:rPr lang="en-US" sz="2000" b="1" dirty="0" smtClean="0"/>
              <a:t> </a:t>
            </a:r>
            <a:r>
              <a:rPr lang="en-US" sz="2000" b="1" dirty="0"/>
              <a:t>Through online teaching resources and other interactive educational materials, </a:t>
            </a:r>
            <a:r>
              <a:rPr lang="en-US" sz="2000" b="1" dirty="0" smtClean="0"/>
              <a:t>teacher development </a:t>
            </a:r>
            <a:r>
              <a:rPr lang="en-US" sz="2000" b="1" dirty="0"/>
              <a:t>can be greatly improved.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	ICT </a:t>
            </a:r>
            <a:r>
              <a:rPr lang="en-US" sz="2000" b="1" dirty="0"/>
              <a:t>can improve the learning process through the provision of more interactive educational materials </a:t>
            </a:r>
            <a:r>
              <a:rPr lang="en-US" sz="2000" b="1" dirty="0" smtClean="0"/>
              <a:t>that increase </a:t>
            </a:r>
            <a:r>
              <a:rPr lang="en-US" sz="2000" b="1" dirty="0"/>
              <a:t>learner motivation and facilitate the acquisition of basic skills. </a:t>
            </a:r>
            <a:endParaRPr lang="en-US" sz="2000" b="1" dirty="0" smtClean="0"/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	The </a:t>
            </a:r>
            <a:r>
              <a:rPr lang="en-US" sz="2000" b="1" dirty="0"/>
              <a:t>use of various multimedia </a:t>
            </a:r>
            <a:r>
              <a:rPr lang="en-US" sz="2000" b="1" dirty="0" smtClean="0"/>
              <a:t>devices such </a:t>
            </a:r>
            <a:r>
              <a:rPr lang="en-US" sz="2000" b="1" dirty="0"/>
              <a:t>as television, videos and computer software can offer a more challenging and engaging learning</a:t>
            </a:r>
          </a:p>
          <a:p>
            <a:r>
              <a:rPr lang="en-US" sz="2000" b="1" dirty="0"/>
              <a:t>environment for students of all ages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	Twenty-first </a:t>
            </a:r>
            <a:r>
              <a:rPr lang="en-US" sz="2000" b="1" dirty="0"/>
              <a:t>century education reform policy has been focused on a shift from the traditional </a:t>
            </a:r>
            <a:r>
              <a:rPr lang="en-US" sz="2000" b="1" dirty="0" smtClean="0"/>
              <a:t>teacher-centered pedagogy </a:t>
            </a:r>
            <a:r>
              <a:rPr lang="en-US" sz="2000" b="1" dirty="0"/>
              <a:t>to more learner-centered methods.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612845"/>
            <a:ext cx="87868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Active, collaborative learning environments facilitated</a:t>
            </a:r>
          </a:p>
          <a:p>
            <a:r>
              <a:rPr lang="en-US" sz="2800" b="1" dirty="0"/>
              <a:t>by ICT contribute to the creation of a knowledge-based student population</a:t>
            </a:r>
            <a:r>
              <a:rPr lang="en-US" sz="2800" b="1" dirty="0" smtClean="0"/>
              <a:t>.</a:t>
            </a:r>
          </a:p>
          <a:p>
            <a:endParaRPr lang="en-US" sz="2800" b="1" dirty="0"/>
          </a:p>
          <a:p>
            <a:r>
              <a:rPr lang="en-US" sz="2800" b="1" dirty="0"/>
              <a:t>Education leadership, management and governance can also be improved through ICT by enhancing educational</a:t>
            </a:r>
          </a:p>
          <a:p>
            <a:r>
              <a:rPr lang="en-US" sz="2800" b="1" dirty="0"/>
              <a:t>content development and supporting administrative processes in schools and other educational</a:t>
            </a:r>
          </a:p>
          <a:p>
            <a:r>
              <a:rPr lang="en-US" sz="2800" b="1" dirty="0"/>
              <a:t>establishments.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89"/>
            <a:ext cx="928690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Teachers and ICT</a:t>
            </a:r>
          </a:p>
          <a:p>
            <a:r>
              <a:rPr lang="en-US" b="1" dirty="0" smtClean="0"/>
              <a:t>	</a:t>
            </a:r>
          </a:p>
          <a:p>
            <a:endParaRPr lang="en-US" sz="2400" b="1" dirty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	ICT can improve the quality of education and heighten teaching efficiency through pre-service training and programs that are relevant and responsive to the needs of the education system.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/>
              <a:t>	</a:t>
            </a:r>
            <a:r>
              <a:rPr lang="en-US" sz="2400" b="1" dirty="0" smtClean="0"/>
              <a:t>This will allow teachers to have sufficient subject knowledge, a repertoire of teaching methodologies and strategies, professional development for lifelong learning. </a:t>
            </a:r>
          </a:p>
          <a:p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ICT is used to enhance teaching styles, and should not replace the role of the teacher. ICT helps create structured and systematic teaching as well as better school </a:t>
            </a:r>
            <a:r>
              <a:rPr lang="en-US" sz="2400" b="1" dirty="0" err="1" smtClean="0"/>
              <a:t>manageICT</a:t>
            </a:r>
            <a:r>
              <a:rPr lang="en-US" sz="2400" b="1" dirty="0" smtClean="0"/>
              <a:t> in Education for </a:t>
            </a:r>
            <a:r>
              <a:rPr lang="en-US" sz="2400" b="1" dirty="0" err="1" smtClean="0"/>
              <a:t>Developmentment</a:t>
            </a:r>
            <a:r>
              <a:rPr lang="en-US" sz="2400" b="1" dirty="0" smtClean="0"/>
              <a:t> and organization of ICT usage.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Teachers should be provided with adequate and appropriate support in their classrooms, and be guided by professional standards that incorporate a code of conduct.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572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Mobile Technology and its Role in ICTE in the Future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	</a:t>
            </a:r>
            <a:r>
              <a:rPr lang="en-US" sz="2400" b="1" dirty="0" smtClean="0"/>
              <a:t>Successful </a:t>
            </a:r>
            <a:r>
              <a:rPr lang="en-US" sz="2400" b="1" dirty="0"/>
              <a:t>applications of radio, television and computer technology to education in recent years </a:t>
            </a:r>
            <a:r>
              <a:rPr lang="en-US" sz="2400" b="1" dirty="0" smtClean="0"/>
              <a:t>have been </a:t>
            </a:r>
            <a:r>
              <a:rPr lang="en-US" sz="2400" b="1" dirty="0"/>
              <a:t>discussed thus far in this paper because they provide the most concrete examples of sustainable </a:t>
            </a:r>
            <a:r>
              <a:rPr lang="en-US" sz="2400" b="1" dirty="0" smtClean="0"/>
              <a:t>and successful </a:t>
            </a:r>
            <a:r>
              <a:rPr lang="en-US" sz="2400" b="1" dirty="0"/>
              <a:t>ICTE coming from the developing world. </a:t>
            </a:r>
            <a:endParaRPr lang="en-US" sz="2400" b="1" dirty="0" smtClean="0"/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	Looking </a:t>
            </a:r>
            <a:r>
              <a:rPr lang="en-US" sz="2400" b="1" dirty="0"/>
              <a:t>ahead however, ICTE experts and practitioners</a:t>
            </a:r>
          </a:p>
          <a:p>
            <a:r>
              <a:rPr lang="en-US" sz="2400" b="1" dirty="0"/>
              <a:t>in the field are predicting that mobile phones will be the next transformative device in the field of education.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	High </a:t>
            </a:r>
            <a:r>
              <a:rPr lang="en-US" sz="2400" b="1" dirty="0"/>
              <a:t>end mobile devices today are rivaling small computers in regards to their capacity and </a:t>
            </a:r>
            <a:r>
              <a:rPr lang="en-US" sz="2400" b="1" dirty="0" smtClean="0"/>
              <a:t>computing power</a:t>
            </a:r>
            <a:r>
              <a:rPr lang="en-US" sz="2400" b="1" dirty="0"/>
              <a:t>. For practical ICTE use in developing countries though, it is the availability and affordability of </a:t>
            </a:r>
            <a:r>
              <a:rPr lang="en-US" sz="2400" b="1" dirty="0" smtClean="0"/>
              <a:t>today’s mobile </a:t>
            </a:r>
            <a:r>
              <a:rPr lang="en-US" sz="2400" b="1" dirty="0"/>
              <a:t>devices that are creating the biggest opportunities</a:t>
            </a:r>
            <a:r>
              <a:rPr lang="en-US" sz="2400" b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/>
              <a:t>	</a:t>
            </a:r>
            <a:r>
              <a:rPr lang="en-US" sz="2400" b="1" dirty="0" smtClean="0"/>
              <a:t> </a:t>
            </a:r>
            <a:r>
              <a:rPr lang="en-US" sz="2400" b="1" dirty="0"/>
              <a:t>The private sector is continually increasing </a:t>
            </a:r>
            <a:r>
              <a:rPr lang="en-US" sz="2400" b="1" dirty="0" smtClean="0"/>
              <a:t>distribution and </a:t>
            </a:r>
            <a:r>
              <a:rPr lang="en-US" sz="2400" b="1" dirty="0"/>
              <a:t>lowering costs to allow just about anyone to purchase a mobile phone. In January of </a:t>
            </a:r>
            <a:r>
              <a:rPr lang="en-US" sz="2400" b="1" dirty="0" smtClean="0"/>
              <a:t>2009 alone</a:t>
            </a:r>
            <a:r>
              <a:rPr lang="en-US" sz="2400" b="1" dirty="0"/>
              <a:t>, India gained more than 15 million new mobile phone subscribers.59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35846"/>
            <a:ext cx="87154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	</a:t>
            </a:r>
            <a:r>
              <a:rPr lang="en-US" sz="2800" b="1" dirty="0" smtClean="0"/>
              <a:t>It </a:t>
            </a:r>
            <a:r>
              <a:rPr lang="en-US" sz="2800" b="1" dirty="0"/>
              <a:t>is necessary to focus on training teachers and instructors to use ICT to develop their own </a:t>
            </a:r>
            <a:r>
              <a:rPr lang="en-US" sz="2800" b="1" dirty="0" smtClean="0"/>
              <a:t>teaching support </a:t>
            </a:r>
            <a:r>
              <a:rPr lang="en-US" sz="2800" b="1" dirty="0"/>
              <a:t>materials. </a:t>
            </a:r>
            <a:endParaRPr lang="en-US" sz="2800" b="1" dirty="0" smtClean="0"/>
          </a:p>
          <a:p>
            <a:endParaRPr lang="en-US" sz="2800" b="1" dirty="0"/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	This </a:t>
            </a:r>
            <a:r>
              <a:rPr lang="en-US" sz="2800" b="1" dirty="0"/>
              <a:t>approach assures ownership by teachers and instructors and enhances the </a:t>
            </a:r>
            <a:r>
              <a:rPr lang="en-US" sz="2800" b="1" dirty="0" smtClean="0"/>
              <a:t>usability of </a:t>
            </a:r>
            <a:r>
              <a:rPr lang="en-US" sz="2800" b="1" dirty="0"/>
              <a:t>products. Many projects still focus on using materials for teachers and students that have </a:t>
            </a:r>
            <a:r>
              <a:rPr lang="en-US" sz="2800" b="1" dirty="0" smtClean="0"/>
              <a:t>been developed </a:t>
            </a:r>
            <a:r>
              <a:rPr lang="en-US" sz="2800" b="1" dirty="0"/>
              <a:t>externally. </a:t>
            </a:r>
            <a:endParaRPr lang="en-US" sz="2800" b="1" dirty="0" smtClean="0"/>
          </a:p>
          <a:p>
            <a:pPr>
              <a:buFont typeface="Wingdings" pitchFamily="2" charset="2"/>
              <a:buChar char="v"/>
            </a:pPr>
            <a:endParaRPr lang="en-US" sz="2800" b="1" dirty="0"/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	Teachers </a:t>
            </a:r>
            <a:r>
              <a:rPr lang="en-US" sz="2800" b="1" dirty="0"/>
              <a:t>should work together with both public and private sector stakeholders to establish </a:t>
            </a:r>
            <a:r>
              <a:rPr lang="en-US" sz="2800" b="1" dirty="0" smtClean="0"/>
              <a:t>networks that </a:t>
            </a:r>
            <a:r>
              <a:rPr lang="en-US" sz="2800" b="1" dirty="0"/>
              <a:t>support them in their transition to ICT-based education. Online knowledge sharing networks to </a:t>
            </a:r>
            <a:r>
              <a:rPr lang="en-US" sz="2800" b="1" dirty="0" smtClean="0"/>
              <a:t>facilitate this </a:t>
            </a:r>
            <a:r>
              <a:rPr lang="en-US" sz="2800" b="1" dirty="0"/>
              <a:t>process need to be established for use by teachers at all levels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2845"/>
            <a:ext cx="90011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Asymmetric Digital Subscriber Line (ADSL): 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A </a:t>
            </a:r>
            <a:r>
              <a:rPr lang="en-US" sz="2000" b="1" dirty="0"/>
              <a:t>high-speed digital telephone connection that </a:t>
            </a:r>
            <a:r>
              <a:rPr lang="en-US" sz="2000" b="1" dirty="0" smtClean="0"/>
              <a:t>operates over </a:t>
            </a:r>
            <a:r>
              <a:rPr lang="en-US" sz="2000" b="1" dirty="0"/>
              <a:t>an existing copper telephone line, allowing the same line to be used for voice calls. ADSL lines </a:t>
            </a:r>
            <a:r>
              <a:rPr lang="en-US" sz="2000" b="1" dirty="0" smtClean="0"/>
              <a:t>offer transmission </a:t>
            </a:r>
            <a:r>
              <a:rPr lang="en-US" sz="2000" b="1" dirty="0"/>
              <a:t>speeds of at least 512 Kbps, but nowadays usually in the range 1 Mbps to 8 Mbps, and </a:t>
            </a:r>
            <a:r>
              <a:rPr lang="en-US" sz="2000" b="1" dirty="0" smtClean="0"/>
              <a:t>are used </a:t>
            </a:r>
            <a:r>
              <a:rPr lang="en-US" sz="2000" b="1" dirty="0"/>
              <a:t>mainly for Internet access. The term asymmetric is used because the data flows more quickly from</a:t>
            </a:r>
          </a:p>
          <a:p>
            <a:r>
              <a:rPr lang="en-US" sz="2000" b="1" dirty="0"/>
              <a:t>the telephone exchange to the user than from the user to the exchange. The term symmetric is used </a:t>
            </a:r>
            <a:r>
              <a:rPr lang="en-US" sz="2000" b="1" dirty="0" smtClean="0"/>
              <a:t>for connections </a:t>
            </a:r>
            <a:r>
              <a:rPr lang="en-US" sz="2000" b="1" dirty="0"/>
              <a:t>where the data flows at the same speed in both directions, which is essential for </a:t>
            </a:r>
            <a:r>
              <a:rPr lang="en-US" sz="2000" b="1" dirty="0" smtClean="0"/>
              <a:t>accessing websites </a:t>
            </a:r>
            <a:r>
              <a:rPr lang="en-US" sz="2000" b="1" dirty="0"/>
              <a:t>where there is a high degree of interactivity.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82341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Bandwidth</a:t>
            </a:r>
            <a:r>
              <a:rPr lang="en-US" b="1" dirty="0" smtClean="0"/>
              <a:t>:</a:t>
            </a:r>
          </a:p>
          <a:p>
            <a:endParaRPr lang="en-US" b="1" dirty="0"/>
          </a:p>
          <a:p>
            <a:r>
              <a:rPr lang="en-US" b="1" dirty="0" smtClean="0"/>
              <a:t> </a:t>
            </a:r>
            <a:r>
              <a:rPr lang="en-US" sz="2000" b="1" dirty="0"/>
              <a:t>The amount of data that can be sent from one computer to another through a particular connection</a:t>
            </a:r>
          </a:p>
          <a:p>
            <a:r>
              <a:rPr lang="en-US" sz="2000" b="1" dirty="0"/>
              <a:t>in a certain amount of time. The higher the bandwidth, the greater the amount of information that</a:t>
            </a:r>
          </a:p>
          <a:p>
            <a:r>
              <a:rPr lang="en-US" sz="2000" b="1" dirty="0"/>
              <a:t>can be transmitted in a given time. Bandwidth is usually measured in kilobits per second (Kbps) or megabits</a:t>
            </a:r>
          </a:p>
          <a:p>
            <a:r>
              <a:rPr lang="en-US" sz="2000" b="1" dirty="0"/>
              <a:t>per second (Mbps). High bandwidth channels are referred to as broadband which typically means</a:t>
            </a:r>
          </a:p>
          <a:p>
            <a:r>
              <a:rPr lang="en-US" sz="2000" b="1" dirty="0"/>
              <a:t>1.5/2.0 Mbps or higher.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443841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Broadband:</a:t>
            </a:r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A </a:t>
            </a:r>
            <a:r>
              <a:rPr lang="en-US" b="1" dirty="0"/>
              <a:t>general term used to describe a high-speed connection to the Internet. Connection </a:t>
            </a:r>
            <a:r>
              <a:rPr lang="en-US" b="1" dirty="0" smtClean="0"/>
              <a:t>speed is </a:t>
            </a:r>
            <a:r>
              <a:rPr lang="en-US" b="1" dirty="0"/>
              <a:t>usually measured in Kbps and Mbps. Typically, a home user will have a broadband connection using </a:t>
            </a:r>
            <a:r>
              <a:rPr lang="en-US" b="1" dirty="0" smtClean="0"/>
              <a:t>an ADSL </a:t>
            </a:r>
            <a:r>
              <a:rPr lang="en-US" b="1" dirty="0"/>
              <a:t>telephone line running at 512Kbps to 8Mbps. Educational institutions ideally need a symmetric </a:t>
            </a:r>
            <a:r>
              <a:rPr lang="en-US" b="1" dirty="0" smtClean="0"/>
              <a:t>connection of </a:t>
            </a:r>
            <a:r>
              <a:rPr lang="en-US" b="1" dirty="0"/>
              <a:t>at least 8Mbps to ensure smooth trouble-free connections to the Internet when large numbers</a:t>
            </a:r>
          </a:p>
          <a:p>
            <a:r>
              <a:rPr lang="en-US" b="1" dirty="0"/>
              <a:t>of students are accessing the Internet all at once.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642918"/>
            <a:ext cx="867819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Consists </a:t>
            </a:r>
            <a:r>
              <a:rPr lang="en-US" sz="4400" b="1" dirty="0"/>
              <a:t>of the hardware, software, </a:t>
            </a:r>
            <a:r>
              <a:rPr lang="en-US" sz="4400" b="1" dirty="0" err="1" smtClean="0"/>
              <a:t>networks,and</a:t>
            </a:r>
            <a:r>
              <a:rPr lang="en-US" sz="4400" b="1" dirty="0" smtClean="0"/>
              <a:t> </a:t>
            </a:r>
            <a:r>
              <a:rPr lang="en-US" sz="4400" b="1" dirty="0"/>
              <a:t>media for the collection, storage, processing, transmission and presentation of information (voice,</a:t>
            </a:r>
          </a:p>
          <a:p>
            <a:pPr algn="ctr"/>
            <a:r>
              <a:rPr lang="en-US" sz="4400" b="1" dirty="0"/>
              <a:t>data, text, images), as well as related services</a:t>
            </a:r>
            <a:r>
              <a:rPr lang="en-US" sz="4400" b="1" dirty="0" smtClean="0"/>
              <a:t>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859340"/>
            <a:ext cx="842968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Digital Divide</a:t>
            </a:r>
            <a:r>
              <a:rPr lang="en-US" b="1" dirty="0"/>
              <a:t>: 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sz="2000" dirty="0" smtClean="0"/>
              <a:t>Refers </a:t>
            </a:r>
            <a:r>
              <a:rPr lang="en-US" sz="2000" dirty="0"/>
              <a:t>to the gap between individuals, households, businesses and geographic areas </a:t>
            </a:r>
            <a:r>
              <a:rPr lang="en-US" sz="2000" dirty="0" smtClean="0"/>
              <a:t>at different </a:t>
            </a:r>
            <a:r>
              <a:rPr lang="en-US" sz="2000" dirty="0"/>
              <a:t>socio-economic levels with regard to both their opportunities to access information and </a:t>
            </a:r>
            <a:r>
              <a:rPr lang="en-US" sz="2000" dirty="0" smtClean="0"/>
              <a:t>communication technologies </a:t>
            </a:r>
            <a:r>
              <a:rPr lang="en-US" sz="2000" dirty="0"/>
              <a:t>and to their use of the Internet for a wide variety of activities. The digital </a:t>
            </a:r>
            <a:r>
              <a:rPr lang="en-US" sz="2000" dirty="0" smtClean="0"/>
              <a:t>divide reflects </a:t>
            </a:r>
            <a:r>
              <a:rPr lang="en-US" sz="2000" dirty="0"/>
              <a:t>various differences among and within countries.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859340"/>
            <a:ext cx="850112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Wi-Fi</a:t>
            </a:r>
            <a:r>
              <a:rPr lang="en-US" b="1" dirty="0"/>
              <a:t>: </a:t>
            </a:r>
            <a:endParaRPr lang="en-US" b="1" dirty="0" smtClean="0"/>
          </a:p>
          <a:p>
            <a:r>
              <a:rPr lang="en-US" sz="2800" dirty="0" smtClean="0"/>
              <a:t>Also </a:t>
            </a:r>
            <a:r>
              <a:rPr lang="en-US" sz="2800" dirty="0"/>
              <a:t>known as wireless networking, Wi-Fi is a way of transmitting information without cables that</a:t>
            </a:r>
          </a:p>
          <a:p>
            <a:r>
              <a:rPr lang="en-US" sz="2800" dirty="0"/>
              <a:t>is reasonably fast and is often used for laptop computers within a business or a university or school campus</a:t>
            </a:r>
          </a:p>
          <a:p>
            <a:r>
              <a:rPr lang="en-US" sz="2800" dirty="0"/>
              <a:t>instead of a Local Area Network (LAN) that uses cable connections. Wi-Fi systems use high frequency</a:t>
            </a:r>
          </a:p>
          <a:p>
            <a:r>
              <a:rPr lang="en-US" sz="2800" dirty="0"/>
              <a:t>radio signals to transmit and receive data over distances of several hundred feet.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/>
              <a:t>Communication and the Role of ICT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BTEC Business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7772400" cy="762000"/>
          </a:xfrm>
        </p:spPr>
        <p:txBody>
          <a:bodyPr/>
          <a:lstStyle/>
          <a:p>
            <a:r>
              <a:rPr lang="en-GB"/>
              <a:t>Communication: The Role of ICT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In business, communication can be:</a:t>
            </a:r>
          </a:p>
          <a:p>
            <a:r>
              <a:rPr lang="en-GB"/>
              <a:t> between individuals</a:t>
            </a:r>
          </a:p>
          <a:p>
            <a:r>
              <a:rPr lang="en-GB"/>
              <a:t>between individuals and organisations</a:t>
            </a:r>
          </a:p>
          <a:p>
            <a:r>
              <a:rPr lang="en-GB"/>
              <a:t>within a business</a:t>
            </a:r>
          </a:p>
          <a:p>
            <a:r>
              <a:rPr lang="en-GB"/>
              <a:t>between a business and an external organisation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	Communication takes place within networks. These are some of the types of network:</a:t>
            </a:r>
          </a:p>
          <a:p>
            <a:r>
              <a:rPr lang="en-GB"/>
              <a:t>chain</a:t>
            </a:r>
          </a:p>
          <a:p>
            <a:r>
              <a:rPr lang="en-GB"/>
              <a:t>circle 	</a:t>
            </a:r>
          </a:p>
          <a:p>
            <a:r>
              <a:rPr lang="en-GB"/>
              <a:t>wheel</a:t>
            </a:r>
          </a:p>
          <a:p>
            <a:r>
              <a:rPr lang="en-GB"/>
              <a:t>all-channel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Communication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3124200" cy="1524000"/>
          </a:xfrm>
        </p:spPr>
        <p:txBody>
          <a:bodyPr/>
          <a:lstStyle/>
          <a:p>
            <a:r>
              <a:rPr lang="en-GB" sz="2800"/>
              <a:t>A chain network e.g formal contact</a:t>
            </a:r>
          </a:p>
          <a:p>
            <a:pPr>
              <a:buFontTx/>
              <a:buNone/>
            </a:pPr>
            <a:endParaRPr lang="en-GB" sz="2800"/>
          </a:p>
        </p:txBody>
      </p:sp>
      <p:pic>
        <p:nvPicPr>
          <p:cNvPr id="4102" name="Picture 6" descr="bd0554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876800"/>
            <a:ext cx="1516063" cy="1030288"/>
          </a:xfrm>
          <a:prstGeom prst="rect">
            <a:avLst/>
          </a:prstGeom>
          <a:noFill/>
        </p:spPr>
      </p:pic>
      <p:pic>
        <p:nvPicPr>
          <p:cNvPr id="4103" name="Picture 7" descr="bd0554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200400"/>
            <a:ext cx="1516063" cy="1030288"/>
          </a:xfrm>
          <a:prstGeom prst="rect">
            <a:avLst/>
          </a:prstGeom>
          <a:noFill/>
        </p:spPr>
      </p:pic>
      <p:pic>
        <p:nvPicPr>
          <p:cNvPr id="4104" name="Picture 8" descr="bd0554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514600"/>
            <a:ext cx="1516063" cy="1030288"/>
          </a:xfrm>
          <a:prstGeom prst="rect">
            <a:avLst/>
          </a:prstGeom>
          <a:noFill/>
        </p:spPr>
      </p:pic>
      <p:pic>
        <p:nvPicPr>
          <p:cNvPr id="4105" name="Picture 9" descr="bd0554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276600"/>
            <a:ext cx="1516063" cy="1030288"/>
          </a:xfrm>
          <a:prstGeom prst="rect">
            <a:avLst/>
          </a:prstGeom>
          <a:noFill/>
        </p:spPr>
      </p:pic>
      <p:pic>
        <p:nvPicPr>
          <p:cNvPr id="4106" name="Picture 10" descr="bd0554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953000"/>
            <a:ext cx="1516063" cy="1030288"/>
          </a:xfrm>
          <a:prstGeom prst="rect">
            <a:avLst/>
          </a:prstGeom>
          <a:noFill/>
        </p:spPr>
      </p:pic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2971800" y="32004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38200" y="4267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5486400" y="3048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7391400" y="4343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Communication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886200" cy="2209800"/>
          </a:xfrm>
        </p:spPr>
        <p:txBody>
          <a:bodyPr/>
          <a:lstStyle/>
          <a:p>
            <a:r>
              <a:rPr lang="en-GB"/>
              <a:t>A circle network e.g. between people at the same level</a:t>
            </a:r>
          </a:p>
          <a:p>
            <a:pPr>
              <a:buFontTx/>
              <a:buNone/>
            </a:pPr>
            <a:endParaRPr lang="en-GB"/>
          </a:p>
        </p:txBody>
      </p:sp>
      <p:pic>
        <p:nvPicPr>
          <p:cNvPr id="5124" name="Picture 4" descr="bd0715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648200"/>
            <a:ext cx="974725" cy="1052513"/>
          </a:xfrm>
          <a:prstGeom prst="rect">
            <a:avLst/>
          </a:prstGeom>
          <a:noFill/>
        </p:spPr>
      </p:pic>
      <p:pic>
        <p:nvPicPr>
          <p:cNvPr id="5125" name="Picture 5" descr="bd0715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876800"/>
            <a:ext cx="974725" cy="1052513"/>
          </a:xfrm>
          <a:prstGeom prst="rect">
            <a:avLst/>
          </a:prstGeom>
          <a:noFill/>
        </p:spPr>
      </p:pic>
      <p:pic>
        <p:nvPicPr>
          <p:cNvPr id="5126" name="Picture 6" descr="bd0715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124200"/>
            <a:ext cx="974725" cy="1052513"/>
          </a:xfrm>
          <a:prstGeom prst="rect">
            <a:avLst/>
          </a:prstGeom>
          <a:noFill/>
        </p:spPr>
      </p:pic>
      <p:pic>
        <p:nvPicPr>
          <p:cNvPr id="5127" name="Picture 7" descr="bd0715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057400"/>
            <a:ext cx="974725" cy="1052513"/>
          </a:xfrm>
          <a:prstGeom prst="rect">
            <a:avLst/>
          </a:prstGeom>
          <a:noFill/>
        </p:spPr>
      </p:pic>
      <p:pic>
        <p:nvPicPr>
          <p:cNvPr id="5128" name="Picture 8" descr="bd0715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048000"/>
            <a:ext cx="974725" cy="1052513"/>
          </a:xfrm>
          <a:prstGeom prst="rect">
            <a:avLst/>
          </a:prstGeom>
          <a:noFill/>
        </p:spPr>
      </p:pic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3733800" y="2895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019800" y="28956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6934200" y="4114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48768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 flipV="1">
            <a:off x="35052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Communication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3657600" cy="2057400"/>
          </a:xfrm>
        </p:spPr>
        <p:txBody>
          <a:bodyPr/>
          <a:lstStyle/>
          <a:p>
            <a:r>
              <a:rPr lang="en-GB" sz="2800"/>
              <a:t>A wheel network e.g. sales teams report to head office</a:t>
            </a:r>
          </a:p>
          <a:p>
            <a:pPr>
              <a:buFontTx/>
              <a:buNone/>
            </a:pPr>
            <a:endParaRPr lang="en-GB" sz="2800"/>
          </a:p>
        </p:txBody>
      </p:sp>
      <p:pic>
        <p:nvPicPr>
          <p:cNvPr id="6148" name="Picture 4" descr="bd0551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886200"/>
            <a:ext cx="1057275" cy="947738"/>
          </a:xfrm>
          <a:prstGeom prst="rect">
            <a:avLst/>
          </a:prstGeom>
          <a:noFill/>
        </p:spPr>
      </p:pic>
      <p:pic>
        <p:nvPicPr>
          <p:cNvPr id="6149" name="Picture 5" descr="bd0551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886200"/>
            <a:ext cx="1057275" cy="947738"/>
          </a:xfrm>
          <a:prstGeom prst="rect">
            <a:avLst/>
          </a:prstGeom>
          <a:noFill/>
        </p:spPr>
      </p:pic>
      <p:pic>
        <p:nvPicPr>
          <p:cNvPr id="6150" name="Picture 6" descr="bd0551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181600"/>
            <a:ext cx="1057275" cy="947738"/>
          </a:xfrm>
          <a:prstGeom prst="rect">
            <a:avLst/>
          </a:prstGeom>
          <a:noFill/>
        </p:spPr>
      </p:pic>
      <p:pic>
        <p:nvPicPr>
          <p:cNvPr id="6151" name="Picture 7" descr="bd0551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105400"/>
            <a:ext cx="1057275" cy="947738"/>
          </a:xfrm>
          <a:prstGeom prst="rect">
            <a:avLst/>
          </a:prstGeom>
          <a:noFill/>
        </p:spPr>
      </p:pic>
      <p:pic>
        <p:nvPicPr>
          <p:cNvPr id="6152" name="Picture 8" descr="bd0551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590800"/>
            <a:ext cx="1057275" cy="947738"/>
          </a:xfrm>
          <a:prstGeom prst="rect">
            <a:avLst/>
          </a:prstGeom>
          <a:noFill/>
        </p:spPr>
      </p:pic>
      <p:pic>
        <p:nvPicPr>
          <p:cNvPr id="6153" name="Picture 9" descr="bd0551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895600"/>
            <a:ext cx="1057275" cy="947738"/>
          </a:xfrm>
          <a:prstGeom prst="rect">
            <a:avLst/>
          </a:prstGeom>
          <a:noFill/>
        </p:spPr>
      </p:pic>
      <p:sp>
        <p:nvSpPr>
          <p:cNvPr id="6154" name="Line 1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6324600" y="3810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3733800" y="44958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4419600" y="48768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6019800" y="4953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Communication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3733800" cy="1676400"/>
          </a:xfrm>
        </p:spPr>
        <p:txBody>
          <a:bodyPr/>
          <a:lstStyle/>
          <a:p>
            <a:r>
              <a:rPr lang="en-GB"/>
              <a:t>An all-channel network e.g. brainstorming</a:t>
            </a:r>
          </a:p>
          <a:p>
            <a:pPr>
              <a:buFontTx/>
              <a:buNone/>
            </a:pPr>
            <a:endParaRPr lang="en-GB"/>
          </a:p>
        </p:txBody>
      </p:sp>
      <p:pic>
        <p:nvPicPr>
          <p:cNvPr id="7172" name="Picture 4" descr="bd0666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362200"/>
            <a:ext cx="973138" cy="946150"/>
          </a:xfrm>
          <a:prstGeom prst="rect">
            <a:avLst/>
          </a:prstGeom>
          <a:noFill/>
        </p:spPr>
      </p:pic>
      <p:pic>
        <p:nvPicPr>
          <p:cNvPr id="7173" name="Picture 5" descr="bd0666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581400"/>
            <a:ext cx="973138" cy="946150"/>
          </a:xfrm>
          <a:prstGeom prst="rect">
            <a:avLst/>
          </a:prstGeom>
          <a:noFill/>
        </p:spPr>
      </p:pic>
      <p:pic>
        <p:nvPicPr>
          <p:cNvPr id="7174" name="Picture 6" descr="bd0666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257800"/>
            <a:ext cx="973138" cy="946150"/>
          </a:xfrm>
          <a:prstGeom prst="rect">
            <a:avLst/>
          </a:prstGeom>
          <a:noFill/>
        </p:spPr>
      </p:pic>
      <p:pic>
        <p:nvPicPr>
          <p:cNvPr id="7175" name="Picture 7" descr="bd0666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257800"/>
            <a:ext cx="973138" cy="946150"/>
          </a:xfrm>
          <a:prstGeom prst="rect">
            <a:avLst/>
          </a:prstGeom>
          <a:noFill/>
        </p:spPr>
      </p:pic>
      <p:pic>
        <p:nvPicPr>
          <p:cNvPr id="7176" name="Picture 8" descr="bd0666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429000"/>
            <a:ext cx="973138" cy="946150"/>
          </a:xfrm>
          <a:prstGeom prst="rect">
            <a:avLst/>
          </a:prstGeom>
          <a:noFill/>
        </p:spPr>
      </p:pic>
      <p:sp>
        <p:nvSpPr>
          <p:cNvPr id="7177" name="Line 9"/>
          <p:cNvSpPr>
            <a:spLocks noChangeShapeType="1"/>
          </p:cNvSpPr>
          <p:nvPr/>
        </p:nvSpPr>
        <p:spPr bwMode="auto">
          <a:xfrm flipH="1" flipV="1">
            <a:off x="3276600" y="45720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V="1">
            <a:off x="3581400" y="31242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019800" y="32004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7086600" y="44196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4724400" y="594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4876800" y="4191000"/>
            <a:ext cx="2286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3581400" y="4038600"/>
            <a:ext cx="2971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4267200" y="34290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5791200" y="3429000"/>
            <a:ext cx="914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3886200" y="3962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Communication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	Communication in the business world is very different today compared to twenty years ago, because of:</a:t>
            </a:r>
          </a:p>
          <a:p>
            <a:r>
              <a:rPr lang="en-GB"/>
              <a:t>Information and Communication Technology (ICT)</a:t>
            </a:r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4344"/>
            <a:ext cx="900115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Role and Importance of ICT in Education</a:t>
            </a:r>
          </a:p>
          <a:p>
            <a:r>
              <a:rPr lang="en-US" sz="2400" dirty="0" smtClean="0"/>
              <a:t>	</a:t>
            </a:r>
          </a:p>
          <a:p>
            <a:endParaRPr lang="en-US" sz="2400" dirty="0"/>
          </a:p>
          <a:p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/>
              <a:t>	</a:t>
            </a:r>
            <a:r>
              <a:rPr lang="en-US" sz="2800" b="1" dirty="0" smtClean="0"/>
              <a:t>A </a:t>
            </a:r>
            <a:r>
              <a:rPr lang="en-US" sz="2800" b="1" dirty="0"/>
              <a:t>vibrant education sector is fundamental for developing human capital within countries. </a:t>
            </a:r>
            <a:endParaRPr lang="en-US" sz="2800" b="1" dirty="0" smtClean="0"/>
          </a:p>
          <a:p>
            <a:pPr>
              <a:buFont typeface="Wingdings" pitchFamily="2" charset="2"/>
              <a:buChar char="v"/>
            </a:pPr>
            <a:r>
              <a:rPr lang="en-US" sz="2800" b="1" dirty="0"/>
              <a:t>	</a:t>
            </a:r>
            <a:r>
              <a:rPr lang="en-US" sz="2800" b="1" dirty="0" smtClean="0"/>
              <a:t>With </a:t>
            </a:r>
            <a:r>
              <a:rPr lang="en-US" sz="2800" b="1" dirty="0"/>
              <a:t>an active </a:t>
            </a:r>
            <a:r>
              <a:rPr lang="en-US" sz="2800" b="1" dirty="0" smtClean="0"/>
              <a:t>and transformative </a:t>
            </a:r>
            <a:r>
              <a:rPr lang="en-US" sz="2800" b="1" dirty="0"/>
              <a:t>education policy and a supportive infrastructure, the development of a </a:t>
            </a:r>
            <a:r>
              <a:rPr lang="en-US" sz="2800" b="1" dirty="0" smtClean="0"/>
              <a:t>knowledge-based population </a:t>
            </a:r>
            <a:r>
              <a:rPr lang="en-US" sz="2800" b="1" dirty="0"/>
              <a:t>can apply itself to sustained and equitable growth. </a:t>
            </a:r>
            <a:endParaRPr lang="en-US" sz="2800" b="1" dirty="0" smtClean="0"/>
          </a:p>
          <a:p>
            <a:pPr>
              <a:buFont typeface="Wingdings" pitchFamily="2" charset="2"/>
              <a:buChar char="v"/>
            </a:pPr>
            <a:r>
              <a:rPr lang="en-US" sz="2800" b="1" dirty="0"/>
              <a:t>	</a:t>
            </a:r>
            <a:r>
              <a:rPr lang="en-US" sz="2800" b="1" dirty="0" smtClean="0"/>
              <a:t>ICT </a:t>
            </a:r>
            <a:r>
              <a:rPr lang="en-US" sz="2800" b="1" dirty="0"/>
              <a:t>can play a vital role in increasing </a:t>
            </a:r>
            <a:r>
              <a:rPr lang="en-US" sz="2800" b="1" dirty="0" smtClean="0"/>
              <a:t>access to </a:t>
            </a:r>
            <a:r>
              <a:rPr lang="en-US" sz="2800" b="1" dirty="0"/>
              <a:t>education as well as providing better quality education</a:t>
            </a:r>
            <a:r>
              <a:rPr lang="en-US" sz="2800" b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 	The process </a:t>
            </a:r>
            <a:r>
              <a:rPr lang="en-US" sz="2800" b="1" dirty="0"/>
              <a:t>of teaching as well </a:t>
            </a:r>
            <a:r>
              <a:rPr lang="en-US" sz="2800" b="1" dirty="0" smtClean="0"/>
              <a:t>as learning </a:t>
            </a:r>
            <a:r>
              <a:rPr lang="en-US" sz="2800" b="1" dirty="0"/>
              <a:t>were directly and positively affected by the use of ICT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Examples of ICT Use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Mobile telephones</a:t>
            </a:r>
          </a:p>
          <a:p>
            <a:r>
              <a:rPr lang="en-GB"/>
              <a:t>Video and tele-conferencing</a:t>
            </a:r>
          </a:p>
          <a:p>
            <a:r>
              <a:rPr lang="en-GB"/>
              <a:t>Lap-top computers</a:t>
            </a:r>
          </a:p>
          <a:p>
            <a:r>
              <a:rPr lang="en-GB"/>
              <a:t>E-mail</a:t>
            </a:r>
          </a:p>
          <a:p>
            <a:r>
              <a:rPr lang="en-GB"/>
              <a:t>Multi-media 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Communication Failure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/>
              <a:t>	No matter what medium of communication is used, it can fail if:</a:t>
            </a:r>
          </a:p>
          <a:p>
            <a:r>
              <a:rPr lang="en-GB" sz="2800"/>
              <a:t>jargon is used inappropriately</a:t>
            </a:r>
          </a:p>
          <a:p>
            <a:r>
              <a:rPr lang="en-GB" sz="2800"/>
              <a:t>badly written messages are transmitted</a:t>
            </a:r>
          </a:p>
          <a:p>
            <a:r>
              <a:rPr lang="en-GB" sz="2800"/>
              <a:t>the message goes to the wrong receiver</a:t>
            </a:r>
          </a:p>
          <a:p>
            <a:r>
              <a:rPr lang="en-GB" sz="2800"/>
              <a:t>information overload takes place</a:t>
            </a:r>
          </a:p>
          <a:p>
            <a:r>
              <a:rPr lang="en-GB" sz="2800"/>
              <a:t>the communication channel breaks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Communication Failure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800"/>
              <a:t>	</a:t>
            </a:r>
            <a:r>
              <a:rPr lang="en-GB" sz="2800">
                <a:solidFill>
                  <a:srgbClr val="000000"/>
                </a:solidFill>
              </a:rPr>
              <a:t>In the UK until recently, firms wanting to move into e-commerce have been:</a:t>
            </a:r>
            <a:endParaRPr lang="en-GB" sz="2800"/>
          </a:p>
          <a:p>
            <a:r>
              <a:rPr lang="en-GB" sz="2800"/>
              <a:t>prevented due to slow connection speeds</a:t>
            </a:r>
          </a:p>
          <a:p>
            <a:r>
              <a:rPr lang="en-GB" sz="2800"/>
              <a:t>affected by lack of broadband services</a:t>
            </a:r>
          </a:p>
          <a:p>
            <a:endParaRPr lang="en-GB" sz="2800"/>
          </a:p>
          <a:p>
            <a:pPr>
              <a:buFontTx/>
              <a:buNone/>
            </a:pPr>
            <a:r>
              <a:rPr lang="en-GB" sz="2800"/>
              <a:t>	Go to the Activity for more on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Theoretical Assumptions</a:t>
            </a:r>
          </a:p>
        </p:txBody>
      </p:sp>
      <p:graphicFrame>
        <p:nvGraphicFramePr>
          <p:cNvPr id="1026" name="Diagram 3"/>
          <p:cNvGraphicFramePr>
            <a:graphicFrameLocks/>
          </p:cNvGraphicFramePr>
          <p:nvPr>
            <p:ph idx="1"/>
          </p:nvPr>
        </p:nvGraphicFramePr>
        <p:xfrm>
          <a:off x="76200" y="1066800"/>
          <a:ext cx="8763000" cy="51054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5340350" y="1470025"/>
            <a:ext cx="20637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>
                <a:latin typeface="Arial" charset="0"/>
              </a:rPr>
              <a:t>Active process (based on the </a:t>
            </a:r>
            <a:r>
              <a:rPr lang="es-ES_tradnl" sz="1200" b="1">
                <a:latin typeface="Arial" charset="0"/>
              </a:rPr>
              <a:t>shared construction of knowledge</a:t>
            </a:r>
            <a:r>
              <a:rPr lang="es-ES_tradnl" sz="1200">
                <a:latin typeface="Arial" charset="0"/>
              </a:rPr>
              <a:t>)</a:t>
            </a:r>
            <a:endParaRPr lang="es-ES" sz="1200">
              <a:latin typeface="Arial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1206500" y="4887913"/>
            <a:ext cx="22479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>
                <a:latin typeface="Arial" charset="0"/>
              </a:rPr>
              <a:t>It is generated through </a:t>
            </a:r>
            <a:r>
              <a:rPr lang="en-GB" sz="1200" b="1">
                <a:latin typeface="Arial" charset="0"/>
              </a:rPr>
              <a:t>social interaction</a:t>
            </a:r>
            <a:r>
              <a:rPr lang="en-GB" sz="1200">
                <a:latin typeface="Arial" charset="0"/>
              </a:rPr>
              <a:t> (through interaction we gradually accumulate advances in our levels of knowing)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/>
      <p:bldDgm spid="1026" grpId="0"/>
      <p:bldP spid="1036" grpId="0"/>
      <p:bldP spid="10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Theoretical Assumptions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273300" y="2441575"/>
            <a:ext cx="3733800" cy="33877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CCCCFF"/>
              </a:gs>
              <a:gs pos="100000">
                <a:srgbClr val="5E5E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441700" y="20447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2000" b="1">
                <a:latin typeface="Arial" charset="0"/>
              </a:rPr>
              <a:t>Teacher</a:t>
            </a:r>
            <a:endParaRPr lang="es-ES" sz="2000" b="1">
              <a:latin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62025" y="5478463"/>
            <a:ext cx="197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2000" b="1">
                <a:latin typeface="Arial" charset="0"/>
              </a:rPr>
              <a:t>Student/s</a:t>
            </a:r>
            <a:endParaRPr lang="es-ES" sz="2000" b="1">
              <a:latin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07100" y="5419725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2000" b="1">
                <a:latin typeface="Arial" charset="0"/>
              </a:rPr>
              <a:t>Content/ task</a:t>
            </a:r>
            <a:endParaRPr lang="es-ES" sz="2000" b="1">
              <a:latin typeface="Arial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441700" y="3736975"/>
            <a:ext cx="1485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b="1">
                <a:latin typeface="Arial" charset="0"/>
              </a:rPr>
              <a:t>ICT</a:t>
            </a:r>
            <a:endParaRPr lang="es-ES" sz="4400" b="1">
              <a:latin typeface="Arial" charset="0"/>
            </a:endParaRP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4800600" y="4130675"/>
            <a:ext cx="838200" cy="736600"/>
          </a:xfrm>
          <a:prstGeom prst="curvedLeftArrow">
            <a:avLst>
              <a:gd name="adj1" fmla="val 20000"/>
              <a:gd name="adj2" fmla="val 40000"/>
              <a:gd name="adj3" fmla="val 3793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07100" y="3679825"/>
            <a:ext cx="2565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>
                <a:latin typeface="Arial" charset="0"/>
              </a:rPr>
              <a:t>ICT </a:t>
            </a:r>
            <a:r>
              <a:rPr lang="en-GB" sz="1400" u="sng">
                <a:latin typeface="Arial" charset="0"/>
              </a:rPr>
              <a:t>can be used</a:t>
            </a:r>
            <a:r>
              <a:rPr lang="en-GB" sz="1400">
                <a:latin typeface="Arial" charset="0"/>
              </a:rPr>
              <a:t> as mediating tools of knowledge construction, depending on the actual use by teacher and students during the activity.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752600" y="1154113"/>
            <a:ext cx="568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>
                <a:solidFill>
                  <a:srgbClr val="FF9933"/>
                </a:solidFill>
                <a:latin typeface="Arial" charset="0"/>
              </a:rPr>
              <a:t>Teaching &amp; learning process</a:t>
            </a:r>
            <a:r>
              <a:rPr lang="es-ES_tradnl" sz="3200"/>
              <a:t> </a:t>
            </a:r>
            <a:endParaRPr lang="es-E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animBg="1"/>
      <p:bldP spid="8196" grpId="0"/>
      <p:bldP spid="8197" grpId="0"/>
      <p:bldP spid="8198" grpId="0"/>
      <p:bldP spid="8199" grpId="0"/>
      <p:bldP spid="8200" grpId="0" animBg="1"/>
      <p:bldP spid="8201" grpId="0"/>
      <p:bldP spid="82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Theoretical Assumptions: COLLABORATIVE LEARNING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4000" y="1428750"/>
            <a:ext cx="8115300" cy="5124450"/>
            <a:chOff x="160" y="900"/>
            <a:chExt cx="5112" cy="3228"/>
          </a:xfrm>
        </p:grpSpPr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160" y="900"/>
              <a:ext cx="5112" cy="322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1432" y="1322"/>
              <a:ext cx="2352" cy="2134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CCCCFF"/>
                </a:gs>
                <a:gs pos="100000">
                  <a:srgbClr val="5E5E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2168" y="1072"/>
              <a:ext cx="10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ES_tradnl" sz="2000" b="1">
                  <a:latin typeface="Arial" charset="0"/>
                </a:rPr>
                <a:t>Teacher</a:t>
              </a:r>
              <a:endParaRPr lang="es-ES" sz="2000" b="1">
                <a:latin typeface="Arial" charset="0"/>
              </a:endParaRPr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606" y="3235"/>
              <a:ext cx="12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ES_tradnl" sz="2000" b="1">
                  <a:latin typeface="Arial" charset="0"/>
                </a:rPr>
                <a:t>Student/s</a:t>
              </a:r>
              <a:endParaRPr lang="es-ES" sz="2000" b="1">
                <a:latin typeface="Arial" charset="0"/>
              </a:endParaRP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3784" y="3198"/>
              <a:ext cx="14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ES_tradnl" sz="2000" b="1">
                  <a:latin typeface="Arial" charset="0"/>
                </a:rPr>
                <a:t>Content/ task</a:t>
              </a:r>
              <a:endParaRPr lang="es-ES" sz="2000" b="1">
                <a:latin typeface="Arial" charset="0"/>
              </a:endParaRP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2168" y="2138"/>
              <a:ext cx="9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4400" b="1">
                  <a:latin typeface="Arial" charset="0"/>
                </a:rPr>
                <a:t>ICT</a:t>
              </a:r>
              <a:endParaRPr lang="es-ES" sz="4400" b="1">
                <a:latin typeface="Arial" charset="0"/>
              </a:endParaRPr>
            </a:p>
          </p:txBody>
        </p:sp>
        <p:sp>
          <p:nvSpPr>
            <p:cNvPr id="9226" name="AutoShape 10"/>
            <p:cNvSpPr>
              <a:spLocks noChangeArrowheads="1"/>
            </p:cNvSpPr>
            <p:nvPr/>
          </p:nvSpPr>
          <p:spPr bwMode="auto">
            <a:xfrm>
              <a:off x="3024" y="2386"/>
              <a:ext cx="528" cy="464"/>
            </a:xfrm>
            <a:prstGeom prst="curvedLeftArrow">
              <a:avLst>
                <a:gd name="adj1" fmla="val 20000"/>
                <a:gd name="adj2" fmla="val 40000"/>
                <a:gd name="adj3" fmla="val 37931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Collaborative learning in virtual teaching-learning environments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523287" cy="2677656"/>
          </a:xfrm>
          <a:noFill/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002060"/>
                </a:solidFill>
              </a:rPr>
              <a:t>Social interaction in order to promote cooperative construction of knowledge Many studies show the profitable uses of technology for collaborative learning and knowledge construction. </a:t>
            </a:r>
          </a:p>
          <a:p>
            <a:pPr marL="0" indent="0" algn="ctr">
              <a:spcBef>
                <a:spcPct val="0"/>
              </a:spcBef>
              <a:buClrTx/>
              <a:buFontTx/>
              <a:buNone/>
            </a:pPr>
            <a:endParaRPr lang="en-GB" sz="1400" b="1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002060"/>
                </a:solidFill>
              </a:rPr>
              <a:t>An approach of organising/designing an activity that complements the activities centred on the relation student-content and teacher-content</a:t>
            </a:r>
          </a:p>
          <a:p>
            <a:pPr marL="0" indent="0" algn="ctr">
              <a:spcBef>
                <a:spcPct val="0"/>
              </a:spcBef>
              <a:buClrTx/>
              <a:buFontTx/>
              <a:buNone/>
            </a:pPr>
            <a:endParaRPr lang="en-GB" sz="1400" b="1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002060"/>
                </a:solidFill>
              </a:rPr>
              <a:t>Basic requirements:</a:t>
            </a:r>
          </a:p>
          <a:p>
            <a:pPr marL="0" indent="0" algn="ctr"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002060"/>
                </a:solidFill>
              </a:rPr>
              <a:t> - group task (specific aim in order that students have to work collaboratively to get the aim of the group), </a:t>
            </a:r>
          </a:p>
          <a:p>
            <a:pPr marL="0" indent="0" algn="ctr"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002060"/>
                </a:solidFill>
              </a:rPr>
              <a:t>- distribution and assignation of roles between the students; </a:t>
            </a:r>
          </a:p>
          <a:p>
            <a:pPr marL="0" indent="0" algn="ctr">
              <a:spcBef>
                <a:spcPct val="0"/>
              </a:spcBef>
              <a:buClrTx/>
              <a:buFontTx/>
              <a:buChar char="-"/>
            </a:pPr>
            <a:r>
              <a:rPr lang="en-GB" sz="1400" b="1" dirty="0" smtClean="0">
                <a:solidFill>
                  <a:srgbClr val="002060"/>
                </a:solidFill>
              </a:rPr>
              <a:t>resources for the planning and development of the activity</a:t>
            </a:r>
          </a:p>
          <a:p>
            <a:pPr marL="0" indent="0" algn="ctr">
              <a:spcBef>
                <a:spcPct val="0"/>
              </a:spcBef>
              <a:buClrTx/>
              <a:buFontTx/>
              <a:buChar char="-"/>
            </a:pPr>
            <a:r>
              <a:rPr lang="en-GB" sz="1400" b="1" dirty="0" smtClean="0">
                <a:solidFill>
                  <a:srgbClr val="002060"/>
                </a:solidFill>
              </a:rPr>
              <a:t>It should be taught and assessed</a:t>
            </a:r>
          </a:p>
          <a:p>
            <a:pPr marL="0" indent="0" algn="ctr">
              <a:spcBef>
                <a:spcPct val="0"/>
              </a:spcBef>
              <a:buClrTx/>
              <a:buFontTx/>
              <a:buChar char="-"/>
            </a:pPr>
            <a:r>
              <a:rPr lang="en-GB" sz="1400" b="1" dirty="0" smtClean="0">
                <a:solidFill>
                  <a:srgbClr val="002060"/>
                </a:solidFill>
              </a:rPr>
              <a:t>But most of the collaborative environments don’t  have this characteristics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71472" y="1154112"/>
            <a:ext cx="70723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GB" sz="2000" b="1" dirty="0" smtClean="0">
              <a:solidFill>
                <a:srgbClr val="002060"/>
              </a:solidFill>
              <a:latin typeface="Arial" charset="0"/>
            </a:endParaRPr>
          </a:p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Arial" charset="0"/>
              </a:rPr>
              <a:t>Collaborative</a:t>
            </a:r>
            <a:r>
              <a:rPr lang="en-GB" sz="2000" b="1" dirty="0" smtClean="0">
                <a:solidFill>
                  <a:srgbClr val="FF9933"/>
                </a:solidFill>
                <a:latin typeface="Arial" charset="0"/>
              </a:rPr>
              <a:t> </a:t>
            </a:r>
            <a:r>
              <a:rPr lang="en-GB" sz="2000" b="1" dirty="0">
                <a:solidFill>
                  <a:srgbClr val="FF9933"/>
                </a:solidFill>
                <a:latin typeface="Arial" charset="0"/>
              </a:rPr>
              <a:t>learning</a:t>
            </a:r>
            <a:endParaRPr lang="es-ES" sz="2000" b="1" dirty="0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476375" y="5516563"/>
            <a:ext cx="51974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Char char="-"/>
            </a:pPr>
            <a:r>
              <a:rPr lang="en-GB" sz="1600" b="1">
                <a:solidFill>
                  <a:srgbClr val="FF9933"/>
                </a:solidFill>
                <a:latin typeface="Arial" charset="0"/>
              </a:rPr>
              <a:t>Communication patterns </a:t>
            </a:r>
          </a:p>
          <a:p>
            <a:pPr algn="ctr">
              <a:buFontTx/>
              <a:buChar char="-"/>
            </a:pPr>
            <a:r>
              <a:rPr lang="en-GB" sz="1600" b="1">
                <a:solidFill>
                  <a:srgbClr val="FF9933"/>
                </a:solidFill>
                <a:latin typeface="Arial" charset="0"/>
              </a:rPr>
              <a:t>Teacher’s role</a:t>
            </a:r>
          </a:p>
          <a:p>
            <a:pPr algn="ctr"/>
            <a:r>
              <a:rPr lang="en-GB" sz="1600" b="1">
                <a:solidFill>
                  <a:srgbClr val="FF9933"/>
                </a:solidFill>
                <a:latin typeface="Arial" charset="0"/>
              </a:rPr>
              <a:t>- Student performances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356100" y="5013325"/>
            <a:ext cx="2054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>
                <a:solidFill>
                  <a:srgbClr val="777777"/>
                </a:solidFill>
                <a:latin typeface="Arial" charset="0"/>
              </a:rPr>
              <a:t>Implies differences in: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779838" y="4941888"/>
            <a:ext cx="576262" cy="54768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5" grpId="0"/>
      <p:bldP spid="10246" grpId="0"/>
      <p:bldP spid="10247" grpId="0"/>
      <p:bldP spid="102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Increased Access to Education through </a:t>
            </a:r>
            <a:r>
              <a:rPr lang="en-US" sz="2800" b="1" dirty="0" smtClean="0">
                <a:solidFill>
                  <a:srgbClr val="FF0000"/>
                </a:solidFill>
              </a:rPr>
              <a:t>ICT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	ICT </a:t>
            </a:r>
            <a:r>
              <a:rPr lang="en-US" sz="2000" b="1" dirty="0"/>
              <a:t>is used worldwide to increase access to, and improve the relevance and quality of education. </a:t>
            </a:r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/>
              <a:t>	</a:t>
            </a:r>
            <a:r>
              <a:rPr lang="en-US" sz="2000" b="1" dirty="0" smtClean="0"/>
              <a:t>The unprecedented speed </a:t>
            </a:r>
            <a:r>
              <a:rPr lang="en-US" sz="2000" b="1" dirty="0"/>
              <a:t>and general availability of information due to ICT extends educational opportunities to </a:t>
            </a:r>
            <a:r>
              <a:rPr lang="en-US" sz="2000" b="1" dirty="0" smtClean="0"/>
              <a:t>marginalized and </a:t>
            </a:r>
            <a:r>
              <a:rPr lang="en-US" sz="2000" b="1" dirty="0"/>
              <a:t>vulnerable groups. </a:t>
            </a:r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	ICT </a:t>
            </a:r>
            <a:r>
              <a:rPr lang="en-US" sz="2000" b="1" dirty="0"/>
              <a:t>gives students and teachers new tools with which to learn and teach</a:t>
            </a:r>
            <a:r>
              <a:rPr lang="en-US" sz="2000" b="1" dirty="0" smtClean="0"/>
              <a:t>.</a:t>
            </a:r>
          </a:p>
          <a:p>
            <a:endParaRPr lang="en-US" sz="2000" b="1" dirty="0"/>
          </a:p>
          <a:p>
            <a:pPr>
              <a:buFont typeface="Wingdings" pitchFamily="2" charset="2"/>
              <a:buChar char="v"/>
            </a:pPr>
            <a:r>
              <a:rPr lang="en-US" sz="2000" b="1" dirty="0"/>
              <a:t>Geographical distance is no longer an obstacle to obtaining an education. It is no longer necessary </a:t>
            </a:r>
            <a:r>
              <a:rPr lang="en-US" sz="2000" b="1" dirty="0" smtClean="0"/>
              <a:t>for teachers </a:t>
            </a:r>
            <a:r>
              <a:rPr lang="en-US" sz="2000" b="1" dirty="0"/>
              <a:t>and students to be in the same space, due to innovations of technologies such as </a:t>
            </a:r>
            <a:r>
              <a:rPr lang="en-US" sz="2000" b="1" dirty="0" err="1" smtClean="0"/>
              <a:t>tele</a:t>
            </a:r>
            <a:r>
              <a:rPr lang="en-US" sz="2000" b="1" dirty="0" smtClean="0"/>
              <a:t> conferencing and </a:t>
            </a:r>
            <a:r>
              <a:rPr lang="en-US" sz="2000" b="1" dirty="0"/>
              <a:t>distance learning, which allow for synchronous learning</a:t>
            </a:r>
            <a:r>
              <a:rPr lang="en-US" sz="2000" b="1" dirty="0" smtClean="0"/>
              <a:t>. </a:t>
            </a:r>
          </a:p>
          <a:p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	Teachers and learners </a:t>
            </a:r>
            <a:r>
              <a:rPr lang="en-US" sz="2000" b="1" dirty="0"/>
              <a:t>are no longer solely dependent on physical media such as printed textbooks which are often </a:t>
            </a:r>
            <a:r>
              <a:rPr lang="en-US" sz="2000" b="1" dirty="0" smtClean="0"/>
              <a:t>time </a:t>
            </a:r>
            <a:r>
              <a:rPr lang="en-US" sz="2000" b="1" dirty="0" err="1" smtClean="0"/>
              <a:t>soutdated</a:t>
            </a:r>
            <a:r>
              <a:rPr lang="en-US" sz="2000" b="1" dirty="0" smtClean="0"/>
              <a:t> </a:t>
            </a:r>
            <a:r>
              <a:rPr lang="en-US" sz="2000" b="1" dirty="0"/>
              <a:t>especially in the developing world. </a:t>
            </a:r>
            <a:endParaRPr lang="en-US" sz="2000" b="1" dirty="0" smtClean="0"/>
          </a:p>
          <a:p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	With </a:t>
            </a:r>
            <a:r>
              <a:rPr lang="en-US" sz="2000" b="1" dirty="0"/>
              <a:t>today’s technology, one even has the ability to </a:t>
            </a:r>
            <a:r>
              <a:rPr lang="en-US" sz="2000" b="1" dirty="0" smtClean="0"/>
              <a:t>access experts</a:t>
            </a:r>
            <a:r>
              <a:rPr lang="en-US" sz="2000" b="1" dirty="0"/>
              <a:t>, professionals, and leaders in the field around the world at any given time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482" y="2651428"/>
            <a:ext cx="8643998" cy="186204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6">
                      <a:lumMod val="75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enfrew" pitchFamily="34" charset="0"/>
              </a:rPr>
              <a:t>E-Learning</a:t>
            </a:r>
            <a:endParaRPr lang="en-US" sz="11500" b="1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accent6">
                    <a:lumMod val="75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enfre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925</Words>
  <Application>Microsoft Office PowerPoint</Application>
  <PresentationFormat>On-screen Show (4:3)</PresentationFormat>
  <Paragraphs>187</Paragraphs>
  <Slides>32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Theoretical Assumptions</vt:lpstr>
      <vt:lpstr>Theoretical Assumptions</vt:lpstr>
      <vt:lpstr>Theoretical Assumptions: COLLABORATIVE LEARNING</vt:lpstr>
      <vt:lpstr>Collaborative learning in virtual teaching-learning environments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Communication and the Role of ICT</vt:lpstr>
      <vt:lpstr>Communication: The Role of ICT</vt:lpstr>
      <vt:lpstr>Communication</vt:lpstr>
      <vt:lpstr>Communication</vt:lpstr>
      <vt:lpstr>Communication</vt:lpstr>
      <vt:lpstr>Communication</vt:lpstr>
      <vt:lpstr>Communication</vt:lpstr>
      <vt:lpstr>Communication</vt:lpstr>
      <vt:lpstr>Examples of ICT Use</vt:lpstr>
      <vt:lpstr>Communication Failure</vt:lpstr>
      <vt:lpstr>Communication Failure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saravanan</dc:creator>
  <cp:lastModifiedBy>S</cp:lastModifiedBy>
  <cp:revision>18</cp:revision>
  <dcterms:created xsi:type="dcterms:W3CDTF">2012-04-28T16:53:23Z</dcterms:created>
  <dcterms:modified xsi:type="dcterms:W3CDTF">2012-05-11T13:23:56Z</dcterms:modified>
</cp:coreProperties>
</file>