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56" y="4157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8E3A-8B42-499C-B608-EB25B15EA6C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AE25-E0DB-4BD6-B3B9-FC223A923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8E3A-8B42-499C-B608-EB25B15EA6C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AE25-E0DB-4BD6-B3B9-FC223A923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8E3A-8B42-499C-B608-EB25B15EA6C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AE25-E0DB-4BD6-B3B9-FC223A923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8E3A-8B42-499C-B608-EB25B15EA6C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AE25-E0DB-4BD6-B3B9-FC223A923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8E3A-8B42-499C-B608-EB25B15EA6C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AE25-E0DB-4BD6-B3B9-FC223A923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8E3A-8B42-499C-B608-EB25B15EA6C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AE25-E0DB-4BD6-B3B9-FC223A923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8E3A-8B42-499C-B608-EB25B15EA6C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AE25-E0DB-4BD6-B3B9-FC223A923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8E3A-8B42-499C-B608-EB25B15EA6C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AE25-E0DB-4BD6-B3B9-FC223A923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8E3A-8B42-499C-B608-EB25B15EA6C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AE25-E0DB-4BD6-B3B9-FC223A923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8E3A-8B42-499C-B608-EB25B15EA6C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AE25-E0DB-4BD6-B3B9-FC223A923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8E3A-8B42-499C-B608-EB25B15EA6C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AE25-E0DB-4BD6-B3B9-FC223A923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88E3A-8B42-499C-B608-EB25B15EA6C7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4AE25-E0DB-4BD6-B3B9-FC223A9238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85800" y="367902"/>
            <a:ext cx="5410200" cy="924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FF0000"/>
                </a:solidFill>
                <a:latin typeface="Ramabhadra" pitchFamily="2" charset="0"/>
                <a:ea typeface="Times New Roman" pitchFamily="18" charset="0"/>
                <a:cs typeface="Ramabhadra" pitchFamily="2" charset="0"/>
              </a:rPr>
              <a:t>సాంఘిక</a:t>
            </a:r>
            <a:r>
              <a:rPr lang="en-US" sz="2000" dirty="0" smtClean="0">
                <a:solidFill>
                  <a:srgbClr val="FF0000"/>
                </a:solidFill>
                <a:latin typeface="Ramabhadra" pitchFamily="2" charset="0"/>
                <a:ea typeface="Times New Roman" pitchFamily="18" charset="0"/>
                <a:cs typeface="Ramabhadra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Ramabhadra" pitchFamily="2" charset="0"/>
                <a:ea typeface="Times New Roman" pitchFamily="18" charset="0"/>
                <a:cs typeface="Ramabhadra" pitchFamily="2" charset="0"/>
              </a:rPr>
              <a:t>శాస్త్రం</a:t>
            </a:r>
            <a:r>
              <a:rPr lang="en-US" sz="2000" dirty="0" smtClean="0">
                <a:solidFill>
                  <a:srgbClr val="FF0000"/>
                </a:solidFill>
                <a:latin typeface="Ramabhadra" pitchFamily="2" charset="0"/>
                <a:ea typeface="Times New Roman" pitchFamily="18" charset="0"/>
                <a:cs typeface="Ramabhadra" pitchFamily="2" charset="0"/>
              </a:rPr>
              <a:t> - </a:t>
            </a:r>
            <a:r>
              <a:rPr kumimoji="0" lang="te-I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Ramabhadra" pitchFamily="2" charset="0"/>
                <a:ea typeface="Times New Roman" pitchFamily="18" charset="0"/>
                <a:cs typeface="Ramabhadra" pitchFamily="2" charset="0"/>
              </a:rPr>
              <a:t>పరీక్షా సంస్కరణలు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Ramabhadra" pitchFamily="2" charset="0"/>
                <a:ea typeface="Times New Roman" pitchFamily="18" charset="0"/>
                <a:cs typeface="Ramabhadra" pitchFamily="2" charset="0"/>
              </a:rPr>
              <a:t> –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Ramabhadra" pitchFamily="2" charset="0"/>
                <a:ea typeface="Times New Roman" pitchFamily="18" charset="0"/>
                <a:cs typeface="Ramabhadra" pitchFamily="2" charset="0"/>
              </a:rPr>
              <a:t>సంసిద్ధత</a:t>
            </a:r>
            <a:endParaRPr kumimoji="0" lang="en-US" sz="2000" b="0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Ramabhadra" pitchFamily="2" charset="0"/>
              <a:ea typeface="Times New Roman" pitchFamily="18" charset="0"/>
              <a:cs typeface="Ramabhadra" pitchFamily="2" charset="0"/>
            </a:endParaRP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Ramabhadra" pitchFamily="2" charset="0"/>
              <a:ea typeface="Times New Roman" pitchFamily="18" charset="0"/>
              <a:cs typeface="Ramabhadra" pitchFamily="2" charset="0"/>
            </a:endParaRPr>
          </a:p>
          <a:p>
            <a:pPr lvl="0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solidFill>
                  <a:srgbClr val="0000CC"/>
                </a:solidFill>
                <a:latin typeface="Mandali" pitchFamily="2" charset="0"/>
                <a:ea typeface="Times New Roman" pitchFamily="18" charset="0"/>
                <a:cs typeface="Mandali" pitchFamily="2" charset="0"/>
              </a:rPr>
              <a:t>	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G.O.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నంబరు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17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వచ్చింతర్వాత టీచర్లలో కొంత అయోమయం నెలకొన్న మాట వాస్తవం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ఇప్పుడొచ్చిన ఈ పరీక్షా సంస్కరణలు కొత్తవేమీ కావు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గత కొన్ని సంవత్సరాలుగా శిక్షణాకార్యక్రమాల్లో మాట్లాడుతూ వస్తున్నవే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 (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బట్టీ రహితమైన విద్య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నిర్మాణాత్మక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సంగ్రహణాత్మక మూల్యాంకనాలు వగైరా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.....)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CC"/>
                </a:solidFill>
                <a:latin typeface="Mandali" pitchFamily="2" charset="0"/>
                <a:ea typeface="Times New Roman" pitchFamily="18" charset="0"/>
                <a:cs typeface="Mandali" pitchFamily="2" charset="0"/>
              </a:rPr>
              <a:t>	</a:t>
            </a:r>
            <a:endParaRPr lang="en-US" sz="1400" dirty="0" smtClean="0">
              <a:solidFill>
                <a:srgbClr val="0000CC"/>
              </a:solidFill>
              <a:latin typeface="Mandali" pitchFamily="2" charset="0"/>
              <a:ea typeface="Times New Roman" pitchFamily="18" charset="0"/>
              <a:cs typeface="Mandali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	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అయితే ఇప్పుడివి పదో తరగతికీ విస్తరించబడటం తోనూ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ఒక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G.O.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గా స్థిరీకరించబడటం తోనూ ఈచర్చ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 “10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ఒక్కటే తరగతా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?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మిగిలిన అన్ని తరగతులూ సమానం కావా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?”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అంటే అన్నీ సమానమేలే గానీ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“10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ఇంకొంచెం ఎక్కువ సమానం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”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అని ఒప్పుకోక తప్పదు గదా నేటి పరిస్థితుల్లో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 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మరి అధికార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,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అనధికార వర్గాల వాళ్ళందరూ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10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వ తరగతి ఉత్తీర్ణత ని హై స్కూల్ పని తీరుకు ఒక ముఖ్య సూచిక గా చూస్తున్నారు గదా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ఏది ఏమైనా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G.O.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వచ్చేసింది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సంస్కరణలు అమల్లోకొచ్చేశాయ్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మనం వీటికి తగ్గట్లుగా వ్యూహాలను తయారు చేసుకుని యుద్ధ సన్నద్ధులం కావాల్సిందే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CC"/>
                </a:solidFill>
                <a:latin typeface="Mandali" pitchFamily="2" charset="0"/>
                <a:ea typeface="Times New Roman" pitchFamily="18" charset="0"/>
                <a:cs typeface="Mandali" pitchFamily="2" charset="0"/>
              </a:rPr>
              <a:t>	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విద్యార్ధుల సృజనాత్మకతనీ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ఆలోచనాశక్తినీ పెంపొందించాలనీ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బొధనతో పాటు మూల్యాంకనం కూడా ఆ దిశగానే ఉండాలనీ చెప్పే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’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ఆదర్శం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’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తో మనకెవరికీ పేచీ ఉండనక్కర్లేదులే గానీ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ground level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లో ఉన్న మౌలిక వాస్తవాలను విస్మరించడం తోనే సమస్య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క్రిక్కిరిసిన తరగతి గదులూ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కనీస భాషాసామర్ధ్యాలు లేని పిల్లలు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రోజుకు ఐదారుకు తగ్గని పీరియడ్లు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అనేకచోట్ల అనాహ్లాదకరమైన పని స్థలమూ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వాతావరణమూ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…-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మరి ఇలాంటి పరిస్థితుల్లో ఈ నూతన విధానంలో జరగబోతున్న పరీక్షల్లో మనం మన సబ్జెక్టులో మంచి ఫలితాలను ఎప్పటిలాగే సాధించగలమా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..?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	</a:t>
            </a:r>
            <a:r>
              <a:rPr kumimoji="0" lang="te-IN" sz="14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TR" pitchFamily="2" charset="0"/>
                <a:ea typeface="Times New Roman" pitchFamily="18" charset="0"/>
                <a:cs typeface="NTR" pitchFamily="2" charset="0"/>
              </a:rPr>
              <a:t>తప్పకుండా సాధించగలం</a:t>
            </a:r>
            <a:r>
              <a:rPr kumimoji="0" lang="en-US" sz="14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TR" pitchFamily="2" charset="0"/>
                <a:ea typeface="Times New Roman" pitchFamily="18" charset="0"/>
                <a:cs typeface="NTR" pitchFamily="2" charset="0"/>
              </a:rPr>
              <a:t>.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TR" pitchFamily="2" charset="0"/>
                <a:ea typeface="Times New Roman" pitchFamily="18" charset="0"/>
                <a:cs typeface="NTR" pitchFamily="2" charset="0"/>
              </a:rPr>
              <a:t>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కాకుంటే మార్పులనుసరిగ్గా అర్ధం చేసుకోవాలి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తగిన వ్యూహాల్ని తయారు చేసుకోవాలి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85800" y="799028"/>
            <a:ext cx="5410200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మన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40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మార్కుల ప్రశ్నాపత్రం లో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4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మార్కుల ప్రశ్నలు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4; 2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మార్కుల ప్రశ్నలు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6; 1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మార్కువి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7; ½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మార్కు మల్టిపుల్ చాయిస్ బిట్లు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10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ఉంటాయి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ఒక్క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4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మార్కుల ప్రశ్నల్లో మాత్రమే చాయిస్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(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ఇంటర్నల్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)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ఉంటుంది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విషయావగాహన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16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మార్కులకు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వ్యాఖ్యానించడం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4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మార్కులకు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సమాచార నైపుణ్యాలు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6,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సమకాలీన అంశాలు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6,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ప్రశంస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4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మార్కులకు ఉంటాయి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హై స్కోర్లు సాధించడం ఒకింత కష్టతరమే గానీ ఈ మోడల్ లో పాస్ అవడం చాలా తేలిక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-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వ్యాఖ్యానించడం మీద ఉండే ప్రశ్న కు ఏ కొంచెం సరిగ్గా స్పందించినా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కనీసం ఇచ్చిన పేరానే తన సొంత మాటల్లో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తన అభిప్రాయాలతో రాసినా కనీసం సగం మార్కులు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(2)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అందరూ తెచ్చుకోవచ్చు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-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ఏ మాత్రం ప్రాక్టీస్ చేయించినా సమాచార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పట నైపుణ్యాల్లో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12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కి కనీసం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10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మార్కులు తెచ్చుకోవచ్చు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(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దాన్లో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5,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దీన్లో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5).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-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ప్రశంస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సున్నితత్వం మీది ప్రశ్న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(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ల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)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కు కూడా కనీసం సగం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(2M)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ఎంత డల్ స్టూడెంటైనా తెచ్చుకోవచ్చు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(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అసలు అటెంప్ట్ చేయకుండా వదిలేస్తే తప్ప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అంటే విషయావగాహనను అసలు తాకకుండానే పాస్ మార్కులు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(14M)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తెచ్చుకోవచ్చన్న మాట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</a:t>
            </a:r>
            <a:endParaRPr lang="en-US" sz="1400" dirty="0">
              <a:solidFill>
                <a:srgbClr val="0000CC"/>
              </a:solidFill>
              <a:latin typeface="Mandali" pitchFamily="2" charset="0"/>
              <a:cs typeface="Mandal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85800" y="228600"/>
            <a:ext cx="5410200" cy="951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మంచి స్కోరు సాధించాలంటే విషయావగాహన మీద చాలా శ్రద్ధ పెట్టాల్సి ఉంటుంది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దీనికి కేటాయించబడిన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16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మార్కుల్లోనూ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5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మార్కులు బిట్లు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(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మల్టిపుల్ చాయిస్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)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ఉంటాయి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మిగిలిన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11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మార్కులకు డిస్క్రిప్టివ్ ఆన్సర్లు రాయాల్సి ఉంటుంది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ఈ మార్కులు పూర్తిగా సాధించాలంటే మొత్తం అన్ని పాఠాలలోని విషయమంతా అవగాహన చేసుకుని ఉండాలి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 2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 4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 6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వ విద్యాప్రమాణాల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(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వ్యాఖ్య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సమకాలీన స్పందన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ప్రశంస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)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పై ఇచ్చిన ప్రశ్నలకుపూర్తి మార్కులొచ్చేలాంటి జవాబులు రాయాలన్నా అన్ని పాఠాలకు సంబంధించిన విషయావగాహన ముఖ్యమైనదే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</a:t>
            </a: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దీన్ని సాధించడం కోసం మనం చేయాల్సిందేమిటి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?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-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ఎట్టి పరిస్థితుల్లోనూ క్లాస్ లో పిల్లలు పాసివ్ గా లేకుండా చూడాలి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ఒకడు తప్పో ఒప్పో ఏదో ఒకటి మాట్లాడకుండా సైలెంట్ గా ఉంటున్నాడు అంటే వాడు తక్కువ స్కోరు చేయబోతున్నాడనే దాదాపుగా అర్ధం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తప్పుగానీ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ఒప్పుగానీ విద్యార్ది ఏదో ఒక అభిప్రాయమంటూ చెబుతున్నాడు అంటే అతనికి మంచి మార్కులొచ్చే అవకాశం ఉంది అని అర్ధం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-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క్లాసును తప్పసరిగా కొన్ని గ్రూపులుగా విభజించుకోవాలి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(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ప్రాజెక్టులు ఇవ్వడానికెటూ గ్రూపులు చేయక తప్పదు గదా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).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-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ఒకో గ్రూపుకు పాఠంలో కొంత భాగం ఇచ్చి వాళ్ళనే టీచ్ చేయమనొచ్చు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-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కొన్ని గ్రూపులు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ప్రశ్నలు తయారు చేయడం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కొన్ని గ్రూపులు జవాబులు ఇవ్వడం లాంటివి చేయవచ్చు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-’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మీట్ ద ప్రెస్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’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లాంటి ఏక్టివిటీస్ చేయించవచ్చు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-’reading and rewriting the text’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అనే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activity ’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వ్యాఖ్యానించ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’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మని అడిగే ప్రశ్నల కు మంచి ప్రాక్టీస్ అవుతుంది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85800" y="228600"/>
            <a:ext cx="5410200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-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మొత్తమ్మీద ఎలాగోలా పాఠాల్లోని అన్ని అంశాలూ గమనించిన పిల్లలే మంచి గ్రేడ్లు సాధించగలుగుతారు అనే విషయాన్ని మనం గుర్తుంచుకోవటమే గాక పిల్లలు కూడా గుర్తించేలా చేయాలి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-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మన వెబ్ సైట్ లో ఇస్తున్న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PPT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లను తరచుగా చూయిస్తూ రివైజ్ చేస్తుండాలి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ఆయా టాపిక్ ల దగ్గర ఇచ్చిన బొమ్మ చూడగానే పిల్లలు అందుకు సంబంధించిన సమాచారాన్ని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విశ్లేషణనీ తమ సొంత మాటల్లో చెప్పగలగాలి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 (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గణాంకవివరాలు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సంవత్సరాలు గుర్తుంచుకోవాల్సిన పని లేదు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విషయానికే ప్రాధాన్యత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-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పాఠాలలోని అంశాలకు సంబంధించిన సమకాలీన సంఘటనల పేపర్ క్లిప్ లను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file </a:t>
            </a:r>
            <a:r>
              <a:rPr kumimoji="0" lang="te-IN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చేసుకుంటూ ఎప్పటికప్పుడు క్లాస్ లో వాటి గురించి మాట్లాడ్డమే గాకుండా పరీక్షలకు ముందు మొత్తాన్నీ ఒకసారి చర్చించాలి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ఇంగ్లిష్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మీడియం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పిల్లల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విషయంలో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..broken English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లో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ఐనా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సరే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సొంతంగా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రాసే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అలవాటు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కల్పించాలి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ప్రతి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టాపిక్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మీద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వీలైనన్ని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ప్రశ్నలతో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క్వశ్చన్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బాంక్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తయారు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చేసుకుని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పిల్లలతో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జవాబులు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ప్రాక్టీసు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చేయించాలి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(ఈ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విశ్లేషణ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సమగ్రమైనదేమీ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కాదు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.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మీ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మీ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అభిప్రాయాలను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కూడా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జోడించుకుని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ఎప్పటిలాగే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మన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సబ్జెక్టులో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మంచి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ఫలితాలను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సాధిస్తారని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ఆశిస్తూ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ea typeface="Times New Roman" pitchFamily="18" charset="0"/>
                <a:cs typeface="Mandali" pitchFamily="2" charset="0"/>
              </a:rPr>
              <a:t>…)</a:t>
            </a: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CC"/>
              </a:solidFill>
              <a:latin typeface="Mandali" pitchFamily="2" charset="0"/>
              <a:cs typeface="Mandali" pitchFamily="2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cs typeface="Mandali" pitchFamily="2" charset="0"/>
              </a:rPr>
              <a:t>		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Mandali" pitchFamily="2" charset="0"/>
                <a:cs typeface="Mandali" pitchFamily="2" charset="0"/>
              </a:rPr>
              <a:t>మీ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andali" pitchFamily="2" charset="0"/>
              <a:cs typeface="Manda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4600" y="7988300"/>
            <a:ext cx="3429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Tw Cen MT" pitchFamily="34" charset="0"/>
              </a:rPr>
              <a:t>R. </a:t>
            </a:r>
            <a:r>
              <a:rPr lang="en-US" b="1" dirty="0" err="1" smtClean="0">
                <a:solidFill>
                  <a:srgbClr val="006600"/>
                </a:solidFill>
                <a:latin typeface="Tw Cen MT" pitchFamily="34" charset="0"/>
              </a:rPr>
              <a:t>Raghavareddy</a:t>
            </a:r>
            <a:r>
              <a:rPr lang="en-US" b="1" dirty="0" smtClean="0">
                <a:solidFill>
                  <a:srgbClr val="006600"/>
                </a:solidFill>
                <a:latin typeface="Tw Cen MT" pitchFamily="34" charset="0"/>
              </a:rPr>
              <a:t>, </a:t>
            </a:r>
            <a:r>
              <a:rPr lang="en-US" sz="1200" b="1" dirty="0" smtClean="0">
                <a:solidFill>
                  <a:srgbClr val="006600"/>
                </a:solidFill>
                <a:latin typeface="Tw Cen MT" pitchFamily="34" charset="0"/>
              </a:rPr>
              <a:t>SA., SS.,</a:t>
            </a:r>
            <a:endParaRPr lang="en-US" b="1" dirty="0" smtClean="0">
              <a:solidFill>
                <a:srgbClr val="006600"/>
              </a:solidFill>
              <a:latin typeface="Tw Cen MT" pitchFamily="34" charset="0"/>
            </a:endParaRPr>
          </a:p>
          <a:p>
            <a:r>
              <a:rPr lang="en-US" sz="1400" b="1" dirty="0" smtClean="0">
                <a:solidFill>
                  <a:srgbClr val="7030A0"/>
                </a:solidFill>
                <a:latin typeface="Candara" pitchFamily="34" charset="0"/>
                <a:cs typeface="Aharoni" pitchFamily="2" charset="-79"/>
              </a:rPr>
              <a:t>ZPHS, </a:t>
            </a:r>
            <a:r>
              <a:rPr lang="en-US" sz="1400" b="1" dirty="0" err="1" smtClean="0">
                <a:solidFill>
                  <a:srgbClr val="7030A0"/>
                </a:solidFill>
                <a:latin typeface="Candara" pitchFamily="34" charset="0"/>
                <a:cs typeface="Aharoni" pitchFamily="2" charset="-79"/>
              </a:rPr>
              <a:t>Alavalapadu</a:t>
            </a:r>
            <a:r>
              <a:rPr lang="en-US" sz="1400" b="1" dirty="0" smtClean="0">
                <a:solidFill>
                  <a:srgbClr val="7030A0"/>
                </a:solidFill>
                <a:latin typeface="Candara" pitchFamily="34" charset="0"/>
                <a:cs typeface="Aharoni" pitchFamily="2" charset="-79"/>
              </a:rPr>
              <a:t>,</a:t>
            </a:r>
          </a:p>
          <a:p>
            <a:r>
              <a:rPr lang="en-US" sz="1400" b="1" dirty="0" err="1" smtClean="0">
                <a:solidFill>
                  <a:srgbClr val="7030A0"/>
                </a:solidFill>
                <a:latin typeface="Candara" pitchFamily="34" charset="0"/>
                <a:cs typeface="Aharoni" pitchFamily="2" charset="-79"/>
              </a:rPr>
              <a:t>Prakasham</a:t>
            </a:r>
            <a:r>
              <a:rPr lang="en-US" sz="1400" b="1" dirty="0" smtClean="0">
                <a:solidFill>
                  <a:srgbClr val="7030A0"/>
                </a:solidFill>
                <a:latin typeface="Candara" pitchFamily="34" charset="0"/>
                <a:cs typeface="Aharoni" pitchFamily="2" charset="-79"/>
              </a:rPr>
              <a:t> Dt.,</a:t>
            </a:r>
          </a:p>
          <a:p>
            <a:r>
              <a:rPr lang="en-US" sz="1400" b="1" dirty="0" smtClean="0">
                <a:solidFill>
                  <a:srgbClr val="7030A0"/>
                </a:solidFill>
                <a:latin typeface="Candara" pitchFamily="34" charset="0"/>
                <a:cs typeface="Aharoni" pitchFamily="2" charset="-79"/>
              </a:rPr>
              <a:t>Phone: 9652902192</a:t>
            </a:r>
            <a:endParaRPr lang="en-US" sz="1400" b="1" dirty="0">
              <a:solidFill>
                <a:srgbClr val="7030A0"/>
              </a:solidFill>
              <a:latin typeface="Candara" pitchFamily="34" charset="0"/>
              <a:cs typeface="Aharoni" pitchFamily="2" charset="-79"/>
            </a:endParaRPr>
          </a:p>
        </p:txBody>
      </p:sp>
      <p:pic>
        <p:nvPicPr>
          <p:cNvPr id="4" name="Picture 3" descr="D:\CCE\teleconference\ra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7924800"/>
            <a:ext cx="1127867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522</Words>
  <Application>Microsoft Office PowerPoint</Application>
  <PresentationFormat>A4 Paper (210x297 mm)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SURESH</dc:creator>
  <cp:lastModifiedBy>SURESH</cp:lastModifiedBy>
  <cp:revision>10</cp:revision>
  <dcterms:created xsi:type="dcterms:W3CDTF">2014-06-30T02:28:12Z</dcterms:created>
  <dcterms:modified xsi:type="dcterms:W3CDTF">2014-06-30T03:02:02Z</dcterms:modified>
</cp:coreProperties>
</file>